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8" r:id="rId2"/>
    <p:sldMasterId id="2147483665" r:id="rId3"/>
    <p:sldMasterId id="2147483673" r:id="rId4"/>
    <p:sldMasterId id="2147483686" r:id="rId5"/>
    <p:sldMasterId id="2147483699" r:id="rId6"/>
    <p:sldMasterId id="2147483704" r:id="rId7"/>
    <p:sldMasterId id="2147483709" r:id="rId8"/>
    <p:sldMasterId id="2147483714" r:id="rId9"/>
  </p:sldMasterIdLst>
  <p:notesMasterIdLst>
    <p:notesMasterId r:id="rId32"/>
  </p:notesMasterIdLst>
  <p:handoutMasterIdLst>
    <p:handoutMasterId r:id="rId33"/>
  </p:handoutMasterIdLst>
  <p:sldIdLst>
    <p:sldId id="357" r:id="rId10"/>
    <p:sldId id="358" r:id="rId11"/>
    <p:sldId id="360" r:id="rId12"/>
    <p:sldId id="361" r:id="rId13"/>
    <p:sldId id="346" r:id="rId14"/>
    <p:sldId id="352" r:id="rId15"/>
    <p:sldId id="351" r:id="rId16"/>
    <p:sldId id="353" r:id="rId17"/>
    <p:sldId id="354" r:id="rId18"/>
    <p:sldId id="379" r:id="rId19"/>
    <p:sldId id="380" r:id="rId20"/>
    <p:sldId id="381" r:id="rId21"/>
    <p:sldId id="356" r:id="rId22"/>
    <p:sldId id="365" r:id="rId23"/>
    <p:sldId id="377" r:id="rId24"/>
    <p:sldId id="366" r:id="rId25"/>
    <p:sldId id="367" r:id="rId26"/>
    <p:sldId id="368" r:id="rId27"/>
    <p:sldId id="369" r:id="rId28"/>
    <p:sldId id="370" r:id="rId29"/>
    <p:sldId id="378" r:id="rId30"/>
    <p:sldId id="372" r:id="rId3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C7D"/>
    <a:srgbClr val="0B2F3A"/>
    <a:srgbClr val="61BE46"/>
    <a:srgbClr val="0B5B7D"/>
    <a:srgbClr val="007839"/>
    <a:srgbClr val="EE6E2C"/>
    <a:srgbClr val="DEAC24"/>
    <a:srgbClr val="59B23F"/>
    <a:srgbClr val="000000"/>
    <a:srgbClr val="0A2F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55" autoAdjust="0"/>
    <p:restoredTop sz="94125" autoAdjust="0"/>
  </p:normalViewPr>
  <p:slideViewPr>
    <p:cSldViewPr snapToGrid="0" snapToObjects="1" showGuides="1">
      <p:cViewPr varScale="1">
        <p:scale>
          <a:sx n="120" d="100"/>
          <a:sy n="120" d="100"/>
        </p:scale>
        <p:origin x="954" y="108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1" d="100"/>
          <a:sy n="81" d="100"/>
        </p:scale>
        <p:origin x="-312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5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750" b="1" i="0" baseline="0">
                <a:solidFill>
                  <a:sysClr val="windowText" lastClr="000000"/>
                </a:solidFill>
              </a:rPr>
              <a:t>Academic Expenditures Compared to Campus Revenues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5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7"/>
          <c:order val="4"/>
          <c:tx>
            <c:strRef>
              <c:f>Sheet2!$A$9</c:f>
              <c:strCache>
                <c:ptCount val="1"/>
                <c:pt idx="0">
                  <c:v>Original Budget - Tuition &amp; Fees + State Appropropriations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13"/>
            <c:spPr>
              <a:solidFill>
                <a:schemeClr val="accent4"/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cat>
            <c:numRef>
              <c:f>Sheet2!$B$1:$P$1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Sheet2!$B$9:$P$9</c:f>
              <c:numCache>
                <c:formatCode>"$"###,,</c:formatCode>
                <c:ptCount val="15"/>
                <c:pt idx="0">
                  <c:v>84950000</c:v>
                </c:pt>
                <c:pt idx="1">
                  <c:v>87259999.999999985</c:v>
                </c:pt>
                <c:pt idx="2">
                  <c:v>91580000</c:v>
                </c:pt>
                <c:pt idx="3">
                  <c:v>95280000</c:v>
                </c:pt>
                <c:pt idx="4">
                  <c:v>95850000</c:v>
                </c:pt>
                <c:pt idx="5">
                  <c:v>104180000</c:v>
                </c:pt>
                <c:pt idx="6">
                  <c:v>110710000.00000001</c:v>
                </c:pt>
                <c:pt idx="7">
                  <c:v>117890000.00000001</c:v>
                </c:pt>
                <c:pt idx="8">
                  <c:v>119640000.00000001</c:v>
                </c:pt>
                <c:pt idx="9">
                  <c:v>124700000</c:v>
                </c:pt>
                <c:pt idx="10">
                  <c:v>129449999.99999999</c:v>
                </c:pt>
                <c:pt idx="11">
                  <c:v>136190000</c:v>
                </c:pt>
                <c:pt idx="12">
                  <c:v>144110000</c:v>
                </c:pt>
                <c:pt idx="13">
                  <c:v>157700000</c:v>
                </c:pt>
                <c:pt idx="14">
                  <c:v>177220000</c:v>
                </c:pt>
              </c:numCache>
            </c:numRef>
          </c:val>
          <c:smooth val="0"/>
        </c:ser>
        <c:ser>
          <c:idx val="8"/>
          <c:order val="5"/>
          <c:tx>
            <c:strRef>
              <c:f>Sheet2!$A$10</c:f>
              <c:strCache>
                <c:ptCount val="1"/>
                <c:pt idx="0">
                  <c:v>Original Budget - Provost Expenditures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13"/>
            <c:spPr>
              <a:solidFill>
                <a:srgbClr val="FF0000"/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numRef>
              <c:f>Sheet2!$B$1:$P$1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Sheet2!$B$10:$P$10</c:f>
              <c:numCache>
                <c:formatCode>"$"###,,</c:formatCode>
                <c:ptCount val="15"/>
                <c:pt idx="0">
                  <c:v>55860000</c:v>
                </c:pt>
                <c:pt idx="1">
                  <c:v>60430000</c:v>
                </c:pt>
                <c:pt idx="2">
                  <c:v>61110000</c:v>
                </c:pt>
                <c:pt idx="3">
                  <c:v>64840000</c:v>
                </c:pt>
                <c:pt idx="4">
                  <c:v>64620000</c:v>
                </c:pt>
                <c:pt idx="5">
                  <c:v>67610000</c:v>
                </c:pt>
                <c:pt idx="6">
                  <c:v>71480000</c:v>
                </c:pt>
                <c:pt idx="7">
                  <c:v>78130000</c:v>
                </c:pt>
                <c:pt idx="8">
                  <c:v>78040000</c:v>
                </c:pt>
                <c:pt idx="9">
                  <c:v>84990000</c:v>
                </c:pt>
                <c:pt idx="10">
                  <c:v>86660000</c:v>
                </c:pt>
                <c:pt idx="11">
                  <c:v>89160000</c:v>
                </c:pt>
                <c:pt idx="12">
                  <c:v>86810000</c:v>
                </c:pt>
                <c:pt idx="13">
                  <c:v>87973919</c:v>
                </c:pt>
                <c:pt idx="14">
                  <c:v>86157346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7131248"/>
        <c:axId val="39623556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Sheet2!$A$2</c15:sqref>
                        </c15:formulaRef>
                      </c:ext>
                    </c:extLst>
                    <c:strCache>
                      <c:ptCount val="1"/>
                      <c:pt idx="0">
                        <c:v>Student Fees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Sheet2!$B$1:$P$1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2002</c:v>
                      </c:pt>
                      <c:pt idx="1">
                        <c:v>2003</c:v>
                      </c:pt>
                      <c:pt idx="2">
                        <c:v>2004</c:v>
                      </c:pt>
                      <c:pt idx="3">
                        <c:v>2005</c:v>
                      </c:pt>
                      <c:pt idx="4">
                        <c:v>2006</c:v>
                      </c:pt>
                      <c:pt idx="5">
                        <c:v>2007</c:v>
                      </c:pt>
                      <c:pt idx="6">
                        <c:v>2008</c:v>
                      </c:pt>
                      <c:pt idx="7">
                        <c:v>2009</c:v>
                      </c:pt>
                      <c:pt idx="8">
                        <c:v>2010</c:v>
                      </c:pt>
                      <c:pt idx="9">
                        <c:v>2011</c:v>
                      </c:pt>
                      <c:pt idx="10">
                        <c:v>2012</c:v>
                      </c:pt>
                      <c:pt idx="11">
                        <c:v>2013</c:v>
                      </c:pt>
                      <c:pt idx="12">
                        <c:v>2014</c:v>
                      </c:pt>
                      <c:pt idx="13">
                        <c:v>2015</c:v>
                      </c:pt>
                      <c:pt idx="14">
                        <c:v>2016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Sheet2!$B$2:$P$2</c15:sqref>
                        </c15:formulaRef>
                      </c:ext>
                    </c:extLst>
                    <c:numCache>
                      <c:formatCode>"$"###,,</c:formatCode>
                      <c:ptCount val="15"/>
                      <c:pt idx="0">
                        <c:v>36111560.590000004</c:v>
                      </c:pt>
                      <c:pt idx="1">
                        <c:v>42705342.960000046</c:v>
                      </c:pt>
                      <c:pt idx="2">
                        <c:v>47274930.140000015</c:v>
                      </c:pt>
                      <c:pt idx="3">
                        <c:v>50066784.000000015</c:v>
                      </c:pt>
                      <c:pt idx="4">
                        <c:v>53760975.039999962</c:v>
                      </c:pt>
                      <c:pt idx="5">
                        <c:v>61017724.169999972</c:v>
                      </c:pt>
                      <c:pt idx="6">
                        <c:v>65758998.630000003</c:v>
                      </c:pt>
                      <c:pt idx="7">
                        <c:v>70448599.730000019</c:v>
                      </c:pt>
                      <c:pt idx="8">
                        <c:v>75908313.579999998</c:v>
                      </c:pt>
                      <c:pt idx="9">
                        <c:v>82596428.269999921</c:v>
                      </c:pt>
                      <c:pt idx="10">
                        <c:v>91151052.800000101</c:v>
                      </c:pt>
                      <c:pt idx="11">
                        <c:v>98317965.720000014</c:v>
                      </c:pt>
                      <c:pt idx="12">
                        <c:v>110044994.71999992</c:v>
                      </c:pt>
                      <c:pt idx="13">
                        <c:v>119636856.89999995</c:v>
                      </c:pt>
                      <c:pt idx="14">
                        <c:v>125473484.66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Sheet2!$A$3</c15:sqref>
                        </c15:formulaRef>
                      </c:ext>
                    </c:extLst>
                    <c:strCache>
                      <c:ptCount val="1"/>
                      <c:pt idx="0">
                        <c:v>Unrestricted Aid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Sheet2!$B$1:$P$1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2002</c:v>
                      </c:pt>
                      <c:pt idx="1">
                        <c:v>2003</c:v>
                      </c:pt>
                      <c:pt idx="2">
                        <c:v>2004</c:v>
                      </c:pt>
                      <c:pt idx="3">
                        <c:v>2005</c:v>
                      </c:pt>
                      <c:pt idx="4">
                        <c:v>2006</c:v>
                      </c:pt>
                      <c:pt idx="5">
                        <c:v>2007</c:v>
                      </c:pt>
                      <c:pt idx="6">
                        <c:v>2008</c:v>
                      </c:pt>
                      <c:pt idx="7">
                        <c:v>2009</c:v>
                      </c:pt>
                      <c:pt idx="8">
                        <c:v>2010</c:v>
                      </c:pt>
                      <c:pt idx="9">
                        <c:v>2011</c:v>
                      </c:pt>
                      <c:pt idx="10">
                        <c:v>2012</c:v>
                      </c:pt>
                      <c:pt idx="11">
                        <c:v>2013</c:v>
                      </c:pt>
                      <c:pt idx="12">
                        <c:v>2014</c:v>
                      </c:pt>
                      <c:pt idx="13">
                        <c:v>2015</c:v>
                      </c:pt>
                      <c:pt idx="14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Sheet2!$B$3:$P$3</c15:sqref>
                        </c15:formulaRef>
                      </c:ext>
                    </c:extLst>
                    <c:numCache>
                      <c:formatCode>"$"###,,</c:formatCode>
                      <c:ptCount val="15"/>
                      <c:pt idx="0">
                        <c:v>-11890115.499999996</c:v>
                      </c:pt>
                      <c:pt idx="1">
                        <c:v>-13035638.630000001</c:v>
                      </c:pt>
                      <c:pt idx="2">
                        <c:v>-13936202.329999994</c:v>
                      </c:pt>
                      <c:pt idx="3">
                        <c:v>-14152377.709999999</c:v>
                      </c:pt>
                      <c:pt idx="4">
                        <c:v>-15100800.479999997</c:v>
                      </c:pt>
                      <c:pt idx="5">
                        <c:v>-16229932.689999999</c:v>
                      </c:pt>
                      <c:pt idx="6">
                        <c:v>-17263058.510000009</c:v>
                      </c:pt>
                      <c:pt idx="7">
                        <c:v>-17472224.650000002</c:v>
                      </c:pt>
                      <c:pt idx="8">
                        <c:v>-19236724.080000006</c:v>
                      </c:pt>
                      <c:pt idx="9">
                        <c:v>-20590062.84</c:v>
                      </c:pt>
                      <c:pt idx="10">
                        <c:v>-22000354.839999992</c:v>
                      </c:pt>
                      <c:pt idx="11">
                        <c:v>-24490195.829999998</c:v>
                      </c:pt>
                      <c:pt idx="12">
                        <c:v>-25962073.849999994</c:v>
                      </c:pt>
                      <c:pt idx="13">
                        <c:v>-28171287.189999994</c:v>
                      </c:pt>
                      <c:pt idx="14">
                        <c:v>-30650590.750000007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Sheet2!$A$4</c15:sqref>
                        </c15:formulaRef>
                      </c:ext>
                    </c:extLst>
                    <c:strCache>
                      <c:ptCount val="1"/>
                      <c:pt idx="0">
                        <c:v>Net Tuition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Sheet2!$B$1:$P$1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2002</c:v>
                      </c:pt>
                      <c:pt idx="1">
                        <c:v>2003</c:v>
                      </c:pt>
                      <c:pt idx="2">
                        <c:v>2004</c:v>
                      </c:pt>
                      <c:pt idx="3">
                        <c:v>2005</c:v>
                      </c:pt>
                      <c:pt idx="4">
                        <c:v>2006</c:v>
                      </c:pt>
                      <c:pt idx="5">
                        <c:v>2007</c:v>
                      </c:pt>
                      <c:pt idx="6">
                        <c:v>2008</c:v>
                      </c:pt>
                      <c:pt idx="7">
                        <c:v>2009</c:v>
                      </c:pt>
                      <c:pt idx="8">
                        <c:v>2010</c:v>
                      </c:pt>
                      <c:pt idx="9">
                        <c:v>2011</c:v>
                      </c:pt>
                      <c:pt idx="10">
                        <c:v>2012</c:v>
                      </c:pt>
                      <c:pt idx="11">
                        <c:v>2013</c:v>
                      </c:pt>
                      <c:pt idx="12">
                        <c:v>2014</c:v>
                      </c:pt>
                      <c:pt idx="13">
                        <c:v>2015</c:v>
                      </c:pt>
                      <c:pt idx="14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Sheet2!$B$4:$P$4</c15:sqref>
                        </c15:formulaRef>
                      </c:ext>
                    </c:extLst>
                    <c:numCache>
                      <c:formatCode>"$"###,,</c:formatCode>
                      <c:ptCount val="15"/>
                      <c:pt idx="0">
                        <c:v>23344733.439999994</c:v>
                      </c:pt>
                      <c:pt idx="1">
                        <c:v>28701275.130000047</c:v>
                      </c:pt>
                      <c:pt idx="2">
                        <c:v>31392696.000000026</c:v>
                      </c:pt>
                      <c:pt idx="3">
                        <c:v>33930976.560000002</c:v>
                      </c:pt>
                      <c:pt idx="4">
                        <c:v>36595080.849999972</c:v>
                      </c:pt>
                      <c:pt idx="5">
                        <c:v>42534419.259999983</c:v>
                      </c:pt>
                      <c:pt idx="6">
                        <c:v>46885335.929999992</c:v>
                      </c:pt>
                      <c:pt idx="7">
                        <c:v>51303265.469999999</c:v>
                      </c:pt>
                      <c:pt idx="8">
                        <c:v>54837557.18999999</c:v>
                      </c:pt>
                      <c:pt idx="9">
                        <c:v>60074221.789999902</c:v>
                      </c:pt>
                      <c:pt idx="10">
                        <c:v>67158737.3800001</c:v>
                      </c:pt>
                      <c:pt idx="11">
                        <c:v>71819191.060000047</c:v>
                      </c:pt>
                      <c:pt idx="12">
                        <c:v>81926303.479999974</c:v>
                      </c:pt>
                      <c:pt idx="13">
                        <c:v>89187805.989999965</c:v>
                      </c:pt>
                      <c:pt idx="14">
                        <c:v>92451152.159999967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Sheet2!$A$5</c15:sqref>
                        </c15:formulaRef>
                      </c:ext>
                    </c:extLst>
                    <c:strCache>
                      <c:ptCount val="1"/>
                      <c:pt idx="0">
                        <c:v>State Appropriations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Sheet2!$B$1:$P$1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2002</c:v>
                      </c:pt>
                      <c:pt idx="1">
                        <c:v>2003</c:v>
                      </c:pt>
                      <c:pt idx="2">
                        <c:v>2004</c:v>
                      </c:pt>
                      <c:pt idx="3">
                        <c:v>2005</c:v>
                      </c:pt>
                      <c:pt idx="4">
                        <c:v>2006</c:v>
                      </c:pt>
                      <c:pt idx="5">
                        <c:v>2007</c:v>
                      </c:pt>
                      <c:pt idx="6">
                        <c:v>2008</c:v>
                      </c:pt>
                      <c:pt idx="7">
                        <c:v>2009</c:v>
                      </c:pt>
                      <c:pt idx="8">
                        <c:v>2010</c:v>
                      </c:pt>
                      <c:pt idx="9">
                        <c:v>2011</c:v>
                      </c:pt>
                      <c:pt idx="10">
                        <c:v>2012</c:v>
                      </c:pt>
                      <c:pt idx="11">
                        <c:v>2013</c:v>
                      </c:pt>
                      <c:pt idx="12">
                        <c:v>2014</c:v>
                      </c:pt>
                      <c:pt idx="13">
                        <c:v>2015</c:v>
                      </c:pt>
                      <c:pt idx="14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Sheet2!$B$5:$P$5</c15:sqref>
                        </c15:formulaRef>
                      </c:ext>
                    </c:extLst>
                    <c:numCache>
                      <c:formatCode>"$"###,,</c:formatCode>
                      <c:ptCount val="15"/>
                      <c:pt idx="0">
                        <c:v>44658193</c:v>
                      </c:pt>
                      <c:pt idx="1">
                        <c:v>45903863</c:v>
                      </c:pt>
                      <c:pt idx="2">
                        <c:v>44400760</c:v>
                      </c:pt>
                      <c:pt idx="3">
                        <c:v>44842260</c:v>
                      </c:pt>
                      <c:pt idx="4">
                        <c:v>45130412</c:v>
                      </c:pt>
                      <c:pt idx="5">
                        <c:v>46004928.960000001</c:v>
                      </c:pt>
                      <c:pt idx="6">
                        <c:v>48321939</c:v>
                      </c:pt>
                      <c:pt idx="7">
                        <c:v>50355560</c:v>
                      </c:pt>
                      <c:pt idx="8">
                        <c:v>50854013</c:v>
                      </c:pt>
                      <c:pt idx="9">
                        <c:v>47698394.75</c:v>
                      </c:pt>
                      <c:pt idx="10">
                        <c:v>44059188</c:v>
                      </c:pt>
                      <c:pt idx="11">
                        <c:v>43850220</c:v>
                      </c:pt>
                      <c:pt idx="12">
                        <c:v>46153239.5</c:v>
                      </c:pt>
                      <c:pt idx="13">
                        <c:v>51447921</c:v>
                      </c:pt>
                      <c:pt idx="14">
                        <c:v>52452382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3971312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smtClean="0"/>
                  <a:t>Fiscal Year</a:t>
                </a:r>
                <a:endParaRPr lang="en-US" sz="16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235560"/>
        <c:crosses val="autoZero"/>
        <c:auto val="1"/>
        <c:lblAlgn val="ctr"/>
        <c:lblOffset val="100"/>
        <c:noMultiLvlLbl val="0"/>
      </c:catAx>
      <c:valAx>
        <c:axId val="396235560"/>
        <c:scaling>
          <c:orientation val="minMax"/>
          <c:max val="200000000"/>
          <c:min val="2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 smtClean="0"/>
                  <a:t>Millions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##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131248"/>
        <c:crosses val="autoZero"/>
        <c:crossBetween val="between"/>
        <c:majorUnit val="40000000"/>
      </c:valAx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203025791366721"/>
          <c:y val="0.12622946276998109"/>
          <c:w val="0.50758187390318898"/>
          <c:h val="0.1971040168653727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5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750" b="1" i="0" baseline="0">
                <a:solidFill>
                  <a:sysClr val="windowText" lastClr="000000"/>
                </a:solidFill>
              </a:rPr>
              <a:t>Academic Expenditures Compared to Campus Revenues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5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4"/>
          <c:order val="4"/>
          <c:tx>
            <c:strRef>
              <c:f>Sheet2!$A$6</c:f>
              <c:strCache>
                <c:ptCount val="1"/>
                <c:pt idx="0">
                  <c:v>Actuals - Tuition &amp; Fees + State Appropriations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Sheet2!$B$1:$P$1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Sheet2!$B$6:$P$6</c:f>
              <c:numCache>
                <c:formatCode>"$"###,,</c:formatCode>
                <c:ptCount val="15"/>
                <c:pt idx="0">
                  <c:v>80769753.590000004</c:v>
                </c:pt>
                <c:pt idx="1">
                  <c:v>88609205.960000038</c:v>
                </c:pt>
                <c:pt idx="2">
                  <c:v>91675690.140000015</c:v>
                </c:pt>
                <c:pt idx="3">
                  <c:v>94909044.000000015</c:v>
                </c:pt>
                <c:pt idx="4">
                  <c:v>98891387.039999962</c:v>
                </c:pt>
                <c:pt idx="5">
                  <c:v>107022653.12999997</c:v>
                </c:pt>
                <c:pt idx="6">
                  <c:v>114080937.63</c:v>
                </c:pt>
                <c:pt idx="7">
                  <c:v>120804159.73000002</c:v>
                </c:pt>
                <c:pt idx="8">
                  <c:v>126762326.58</c:v>
                </c:pt>
                <c:pt idx="9">
                  <c:v>130294823.01999992</c:v>
                </c:pt>
                <c:pt idx="10">
                  <c:v>135210240.8000001</c:v>
                </c:pt>
                <c:pt idx="11">
                  <c:v>142168185.72000003</c:v>
                </c:pt>
                <c:pt idx="12">
                  <c:v>156198234.21999991</c:v>
                </c:pt>
                <c:pt idx="13">
                  <c:v>171084777.89999995</c:v>
                </c:pt>
                <c:pt idx="14">
                  <c:v>177925866.66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Sheet2!$A$7</c:f>
              <c:strCache>
                <c:ptCount val="1"/>
                <c:pt idx="0">
                  <c:v>Actuals - Tuition &amp; Fees + State Appropriations - Less Unrestricted Aid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x"/>
            <c:size val="13"/>
            <c:spPr>
              <a:noFill/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Sheet2!$B$1:$P$1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Sheet2!$B$7:$P$7</c:f>
              <c:numCache>
                <c:formatCode>"$"###,,</c:formatCode>
                <c:ptCount val="15"/>
                <c:pt idx="0">
                  <c:v>68002926.439999998</c:v>
                </c:pt>
                <c:pt idx="1">
                  <c:v>74605138.130000055</c:v>
                </c:pt>
                <c:pt idx="2">
                  <c:v>75793456.00000003</c:v>
                </c:pt>
                <c:pt idx="3">
                  <c:v>78773236.560000002</c:v>
                </c:pt>
                <c:pt idx="4">
                  <c:v>81725492.849999964</c:v>
                </c:pt>
                <c:pt idx="5">
                  <c:v>88539348.219999984</c:v>
                </c:pt>
                <c:pt idx="6">
                  <c:v>95207274.929999992</c:v>
                </c:pt>
                <c:pt idx="7">
                  <c:v>101658825.47</c:v>
                </c:pt>
                <c:pt idx="8">
                  <c:v>105691570.19</c:v>
                </c:pt>
                <c:pt idx="9">
                  <c:v>107772616.5399999</c:v>
                </c:pt>
                <c:pt idx="10">
                  <c:v>111217925.3800001</c:v>
                </c:pt>
                <c:pt idx="11">
                  <c:v>115669411.06000005</c:v>
                </c:pt>
                <c:pt idx="12">
                  <c:v>128079542.97999997</c:v>
                </c:pt>
                <c:pt idx="13">
                  <c:v>140635726.98999995</c:v>
                </c:pt>
                <c:pt idx="14">
                  <c:v>144903534.15999997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Sheet2!$A$8</c:f>
              <c:strCache>
                <c:ptCount val="1"/>
                <c:pt idx="0">
                  <c:v>Actuals - Provost &amp; Global Expenditures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Sheet2!$B$1:$P$1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Sheet2!$B$8:$P$8</c:f>
              <c:numCache>
                <c:formatCode>"$"###,,</c:formatCode>
                <c:ptCount val="15"/>
                <c:pt idx="0">
                  <c:v>49836430.769999944</c:v>
                </c:pt>
                <c:pt idx="1">
                  <c:v>51452695.639999971</c:v>
                </c:pt>
                <c:pt idx="2">
                  <c:v>53751236.330000028</c:v>
                </c:pt>
                <c:pt idx="3">
                  <c:v>62077117.970000021</c:v>
                </c:pt>
                <c:pt idx="4">
                  <c:v>64547413.560000002</c:v>
                </c:pt>
                <c:pt idx="5">
                  <c:v>68080921.429999977</c:v>
                </c:pt>
                <c:pt idx="6">
                  <c:v>71613087.289999992</c:v>
                </c:pt>
                <c:pt idx="7">
                  <c:v>74264772.650000006</c:v>
                </c:pt>
                <c:pt idx="8">
                  <c:v>75581595.419999987</c:v>
                </c:pt>
                <c:pt idx="9">
                  <c:v>77933720.539999992</c:v>
                </c:pt>
                <c:pt idx="10">
                  <c:v>82894944.789999992</c:v>
                </c:pt>
                <c:pt idx="11">
                  <c:v>82472258.580000088</c:v>
                </c:pt>
                <c:pt idx="12">
                  <c:v>88231607.980000034</c:v>
                </c:pt>
                <c:pt idx="13">
                  <c:v>98534198.089999974</c:v>
                </c:pt>
                <c:pt idx="14">
                  <c:v>104461702.66999996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8985680"/>
        <c:axId val="54666161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Sheet2!$A$2</c15:sqref>
                        </c15:formulaRef>
                      </c:ext>
                    </c:extLst>
                    <c:strCache>
                      <c:ptCount val="1"/>
                      <c:pt idx="0">
                        <c:v>Student Fees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Sheet2!$B$1:$P$1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2002</c:v>
                      </c:pt>
                      <c:pt idx="1">
                        <c:v>2003</c:v>
                      </c:pt>
                      <c:pt idx="2">
                        <c:v>2004</c:v>
                      </c:pt>
                      <c:pt idx="3">
                        <c:v>2005</c:v>
                      </c:pt>
                      <c:pt idx="4">
                        <c:v>2006</c:v>
                      </c:pt>
                      <c:pt idx="5">
                        <c:v>2007</c:v>
                      </c:pt>
                      <c:pt idx="6">
                        <c:v>2008</c:v>
                      </c:pt>
                      <c:pt idx="7">
                        <c:v>2009</c:v>
                      </c:pt>
                      <c:pt idx="8">
                        <c:v>2010</c:v>
                      </c:pt>
                      <c:pt idx="9">
                        <c:v>2011</c:v>
                      </c:pt>
                      <c:pt idx="10">
                        <c:v>2012</c:v>
                      </c:pt>
                      <c:pt idx="11">
                        <c:v>2013</c:v>
                      </c:pt>
                      <c:pt idx="12">
                        <c:v>2014</c:v>
                      </c:pt>
                      <c:pt idx="13">
                        <c:v>2015</c:v>
                      </c:pt>
                      <c:pt idx="14">
                        <c:v>2016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Sheet2!$B$2:$P$2</c15:sqref>
                        </c15:formulaRef>
                      </c:ext>
                    </c:extLst>
                    <c:numCache>
                      <c:formatCode>"$"###,,</c:formatCode>
                      <c:ptCount val="15"/>
                      <c:pt idx="0">
                        <c:v>36111560.590000004</c:v>
                      </c:pt>
                      <c:pt idx="1">
                        <c:v>42705342.960000046</c:v>
                      </c:pt>
                      <c:pt idx="2">
                        <c:v>47274930.140000015</c:v>
                      </c:pt>
                      <c:pt idx="3">
                        <c:v>50066784.000000015</c:v>
                      </c:pt>
                      <c:pt idx="4">
                        <c:v>53760975.039999962</c:v>
                      </c:pt>
                      <c:pt idx="5">
                        <c:v>61017724.169999972</c:v>
                      </c:pt>
                      <c:pt idx="6">
                        <c:v>65758998.630000003</c:v>
                      </c:pt>
                      <c:pt idx="7">
                        <c:v>70448599.730000019</c:v>
                      </c:pt>
                      <c:pt idx="8">
                        <c:v>75908313.579999998</c:v>
                      </c:pt>
                      <c:pt idx="9">
                        <c:v>82596428.269999921</c:v>
                      </c:pt>
                      <c:pt idx="10">
                        <c:v>91151052.800000101</c:v>
                      </c:pt>
                      <c:pt idx="11">
                        <c:v>98317965.720000014</c:v>
                      </c:pt>
                      <c:pt idx="12">
                        <c:v>110044994.71999992</c:v>
                      </c:pt>
                      <c:pt idx="13">
                        <c:v>119636856.89999995</c:v>
                      </c:pt>
                      <c:pt idx="14">
                        <c:v>125473484.66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Sheet2!$A$3</c15:sqref>
                        </c15:formulaRef>
                      </c:ext>
                    </c:extLst>
                    <c:strCache>
                      <c:ptCount val="1"/>
                      <c:pt idx="0">
                        <c:v>Unrestricted Aid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Sheet2!$B$1:$P$1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2002</c:v>
                      </c:pt>
                      <c:pt idx="1">
                        <c:v>2003</c:v>
                      </c:pt>
                      <c:pt idx="2">
                        <c:v>2004</c:v>
                      </c:pt>
                      <c:pt idx="3">
                        <c:v>2005</c:v>
                      </c:pt>
                      <c:pt idx="4">
                        <c:v>2006</c:v>
                      </c:pt>
                      <c:pt idx="5">
                        <c:v>2007</c:v>
                      </c:pt>
                      <c:pt idx="6">
                        <c:v>2008</c:v>
                      </c:pt>
                      <c:pt idx="7">
                        <c:v>2009</c:v>
                      </c:pt>
                      <c:pt idx="8">
                        <c:v>2010</c:v>
                      </c:pt>
                      <c:pt idx="9">
                        <c:v>2011</c:v>
                      </c:pt>
                      <c:pt idx="10">
                        <c:v>2012</c:v>
                      </c:pt>
                      <c:pt idx="11">
                        <c:v>2013</c:v>
                      </c:pt>
                      <c:pt idx="12">
                        <c:v>2014</c:v>
                      </c:pt>
                      <c:pt idx="13">
                        <c:v>2015</c:v>
                      </c:pt>
                      <c:pt idx="14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Sheet2!$B$3:$P$3</c15:sqref>
                        </c15:formulaRef>
                      </c:ext>
                    </c:extLst>
                    <c:numCache>
                      <c:formatCode>"$"###,,</c:formatCode>
                      <c:ptCount val="15"/>
                      <c:pt idx="0">
                        <c:v>-11890115.499999996</c:v>
                      </c:pt>
                      <c:pt idx="1">
                        <c:v>-13035638.630000001</c:v>
                      </c:pt>
                      <c:pt idx="2">
                        <c:v>-13936202.329999994</c:v>
                      </c:pt>
                      <c:pt idx="3">
                        <c:v>-14152377.709999999</c:v>
                      </c:pt>
                      <c:pt idx="4">
                        <c:v>-15100800.479999997</c:v>
                      </c:pt>
                      <c:pt idx="5">
                        <c:v>-16229932.689999999</c:v>
                      </c:pt>
                      <c:pt idx="6">
                        <c:v>-17263058.510000009</c:v>
                      </c:pt>
                      <c:pt idx="7">
                        <c:v>-17472224.650000002</c:v>
                      </c:pt>
                      <c:pt idx="8">
                        <c:v>-19236724.080000006</c:v>
                      </c:pt>
                      <c:pt idx="9">
                        <c:v>-20590062.84</c:v>
                      </c:pt>
                      <c:pt idx="10">
                        <c:v>-22000354.839999992</c:v>
                      </c:pt>
                      <c:pt idx="11">
                        <c:v>-24490195.829999998</c:v>
                      </c:pt>
                      <c:pt idx="12">
                        <c:v>-25962073.849999994</c:v>
                      </c:pt>
                      <c:pt idx="13">
                        <c:v>-28171287.189999994</c:v>
                      </c:pt>
                      <c:pt idx="14">
                        <c:v>-30650590.750000007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Sheet2!$A$4</c15:sqref>
                        </c15:formulaRef>
                      </c:ext>
                    </c:extLst>
                    <c:strCache>
                      <c:ptCount val="1"/>
                      <c:pt idx="0">
                        <c:v>Net Tuition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Sheet2!$B$1:$P$1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2002</c:v>
                      </c:pt>
                      <c:pt idx="1">
                        <c:v>2003</c:v>
                      </c:pt>
                      <c:pt idx="2">
                        <c:v>2004</c:v>
                      </c:pt>
                      <c:pt idx="3">
                        <c:v>2005</c:v>
                      </c:pt>
                      <c:pt idx="4">
                        <c:v>2006</c:v>
                      </c:pt>
                      <c:pt idx="5">
                        <c:v>2007</c:v>
                      </c:pt>
                      <c:pt idx="6">
                        <c:v>2008</c:v>
                      </c:pt>
                      <c:pt idx="7">
                        <c:v>2009</c:v>
                      </c:pt>
                      <c:pt idx="8">
                        <c:v>2010</c:v>
                      </c:pt>
                      <c:pt idx="9">
                        <c:v>2011</c:v>
                      </c:pt>
                      <c:pt idx="10">
                        <c:v>2012</c:v>
                      </c:pt>
                      <c:pt idx="11">
                        <c:v>2013</c:v>
                      </c:pt>
                      <c:pt idx="12">
                        <c:v>2014</c:v>
                      </c:pt>
                      <c:pt idx="13">
                        <c:v>2015</c:v>
                      </c:pt>
                      <c:pt idx="14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Sheet2!$B$4:$P$4</c15:sqref>
                        </c15:formulaRef>
                      </c:ext>
                    </c:extLst>
                    <c:numCache>
                      <c:formatCode>"$"###,,</c:formatCode>
                      <c:ptCount val="15"/>
                      <c:pt idx="0">
                        <c:v>23344733.439999994</c:v>
                      </c:pt>
                      <c:pt idx="1">
                        <c:v>28701275.130000047</c:v>
                      </c:pt>
                      <c:pt idx="2">
                        <c:v>31392696.000000026</c:v>
                      </c:pt>
                      <c:pt idx="3">
                        <c:v>33930976.560000002</c:v>
                      </c:pt>
                      <c:pt idx="4">
                        <c:v>36595080.849999972</c:v>
                      </c:pt>
                      <c:pt idx="5">
                        <c:v>42534419.259999983</c:v>
                      </c:pt>
                      <c:pt idx="6">
                        <c:v>46885335.929999992</c:v>
                      </c:pt>
                      <c:pt idx="7">
                        <c:v>51303265.469999999</c:v>
                      </c:pt>
                      <c:pt idx="8">
                        <c:v>54837557.18999999</c:v>
                      </c:pt>
                      <c:pt idx="9">
                        <c:v>60074221.789999902</c:v>
                      </c:pt>
                      <c:pt idx="10">
                        <c:v>67158737.3800001</c:v>
                      </c:pt>
                      <c:pt idx="11">
                        <c:v>71819191.060000047</c:v>
                      </c:pt>
                      <c:pt idx="12">
                        <c:v>81926303.479999974</c:v>
                      </c:pt>
                      <c:pt idx="13">
                        <c:v>89187805.989999965</c:v>
                      </c:pt>
                      <c:pt idx="14">
                        <c:v>92451152.159999967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Sheet2!$A$5</c15:sqref>
                        </c15:formulaRef>
                      </c:ext>
                    </c:extLst>
                    <c:strCache>
                      <c:ptCount val="1"/>
                      <c:pt idx="0">
                        <c:v>State Appropriations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Sheet2!$B$1:$P$1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2002</c:v>
                      </c:pt>
                      <c:pt idx="1">
                        <c:v>2003</c:v>
                      </c:pt>
                      <c:pt idx="2">
                        <c:v>2004</c:v>
                      </c:pt>
                      <c:pt idx="3">
                        <c:v>2005</c:v>
                      </c:pt>
                      <c:pt idx="4">
                        <c:v>2006</c:v>
                      </c:pt>
                      <c:pt idx="5">
                        <c:v>2007</c:v>
                      </c:pt>
                      <c:pt idx="6">
                        <c:v>2008</c:v>
                      </c:pt>
                      <c:pt idx="7">
                        <c:v>2009</c:v>
                      </c:pt>
                      <c:pt idx="8">
                        <c:v>2010</c:v>
                      </c:pt>
                      <c:pt idx="9">
                        <c:v>2011</c:v>
                      </c:pt>
                      <c:pt idx="10">
                        <c:v>2012</c:v>
                      </c:pt>
                      <c:pt idx="11">
                        <c:v>2013</c:v>
                      </c:pt>
                      <c:pt idx="12">
                        <c:v>2014</c:v>
                      </c:pt>
                      <c:pt idx="13">
                        <c:v>2015</c:v>
                      </c:pt>
                      <c:pt idx="14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Sheet2!$B$5:$P$5</c15:sqref>
                        </c15:formulaRef>
                      </c:ext>
                    </c:extLst>
                    <c:numCache>
                      <c:formatCode>"$"###,,</c:formatCode>
                      <c:ptCount val="15"/>
                      <c:pt idx="0">
                        <c:v>44658193</c:v>
                      </c:pt>
                      <c:pt idx="1">
                        <c:v>45903863</c:v>
                      </c:pt>
                      <c:pt idx="2">
                        <c:v>44400760</c:v>
                      </c:pt>
                      <c:pt idx="3">
                        <c:v>44842260</c:v>
                      </c:pt>
                      <c:pt idx="4">
                        <c:v>45130412</c:v>
                      </c:pt>
                      <c:pt idx="5">
                        <c:v>46004928.960000001</c:v>
                      </c:pt>
                      <c:pt idx="6">
                        <c:v>48321939</c:v>
                      </c:pt>
                      <c:pt idx="7">
                        <c:v>50355560</c:v>
                      </c:pt>
                      <c:pt idx="8">
                        <c:v>50854013</c:v>
                      </c:pt>
                      <c:pt idx="9">
                        <c:v>47698394.75</c:v>
                      </c:pt>
                      <c:pt idx="10">
                        <c:v>44059188</c:v>
                      </c:pt>
                      <c:pt idx="11">
                        <c:v>43850220</c:v>
                      </c:pt>
                      <c:pt idx="12">
                        <c:v>46153239.5</c:v>
                      </c:pt>
                      <c:pt idx="13">
                        <c:v>51447921</c:v>
                      </c:pt>
                      <c:pt idx="14">
                        <c:v>52452382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3989856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smtClean="0"/>
                  <a:t>Fiscal Year</a:t>
                </a:r>
                <a:endParaRPr lang="en-US" sz="16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661616"/>
        <c:crosses val="autoZero"/>
        <c:auto val="1"/>
        <c:lblAlgn val="ctr"/>
        <c:lblOffset val="100"/>
        <c:noMultiLvlLbl val="0"/>
      </c:catAx>
      <c:valAx>
        <c:axId val="546661616"/>
        <c:scaling>
          <c:orientation val="minMax"/>
          <c:max val="200000000"/>
          <c:min val="2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 smtClean="0"/>
                  <a:t>Millions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##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8985680"/>
        <c:crosses val="autoZero"/>
        <c:crossBetween val="between"/>
        <c:majorUnit val="40000000"/>
      </c:valAx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040582646467438"/>
          <c:y val="0.1293164887048881"/>
          <c:w val="0.6147943495367173"/>
          <c:h val="0.224115409072258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ln>
                  <a:noFill/>
                </a:ln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Enrollment/Faculty FTE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ln>
                <a:noFill/>
              </a:ln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873565600237675"/>
          <c:y val="0.11834111669389559"/>
          <c:w val="0.78215971193501233"/>
          <c:h val="0.708900602461220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Enrollment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/>
            </c:spPr>
          </c:marker>
          <c:trendline>
            <c:name>Trendline (Enrollment)</c:name>
            <c:spPr>
              <a:ln w="19050" cap="rnd">
                <a:noFill/>
                <a:prstDash val="sysDash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8130</c:v>
                </c:pt>
                <c:pt idx="1">
                  <c:v>8642</c:v>
                </c:pt>
                <c:pt idx="2">
                  <c:v>8889</c:v>
                </c:pt>
                <c:pt idx="3">
                  <c:v>8838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6662400"/>
        <c:axId val="546662792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Faculty FTE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6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/>
            </c:spPr>
          </c:marker>
          <c:trendline>
            <c:name>Trendline (Faculty FTE)</c:name>
            <c:spPr>
              <a:ln w="19050" cap="rnd">
                <a:noFill/>
                <a:prstDash val="sysDash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367</c:v>
                </c:pt>
                <c:pt idx="1">
                  <c:v>386</c:v>
                </c:pt>
                <c:pt idx="2">
                  <c:v>405</c:v>
                </c:pt>
                <c:pt idx="3">
                  <c:v>418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6663576"/>
        <c:axId val="546663184"/>
      </c:lineChart>
      <c:catAx>
        <c:axId val="5466624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ln>
                      <a:noFill/>
                    </a:ln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ln>
                    <a:noFill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662792"/>
        <c:crosses val="autoZero"/>
        <c:auto val="1"/>
        <c:lblAlgn val="ctr"/>
        <c:lblOffset val="100"/>
        <c:noMultiLvlLbl val="0"/>
      </c:catAx>
      <c:valAx>
        <c:axId val="546662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ln>
                      <a:noFill/>
                    </a:ln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Enrollment</a:t>
                </a:r>
              </a:p>
            </c:rich>
          </c:tx>
          <c:layout>
            <c:manualLayout>
              <c:xMode val="edge"/>
              <c:yMode val="edge"/>
              <c:x val="4.5655311641154384E-2"/>
              <c:y val="0.36356428250944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ln>
                    <a:noFill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662400"/>
        <c:crosses val="autoZero"/>
        <c:crossBetween val="between"/>
      </c:valAx>
      <c:valAx>
        <c:axId val="54666318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ln>
                      <a:noFill/>
                    </a:ln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Faculty FTE</a:t>
                </a:r>
              </a:p>
            </c:rich>
          </c:tx>
          <c:layout>
            <c:manualLayout>
              <c:xMode val="edge"/>
              <c:yMode val="edge"/>
              <c:x val="0.97685458012905191"/>
              <c:y val="0.323507803910689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ln>
                    <a:noFill/>
                  </a:ln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663576"/>
        <c:crosses val="max"/>
        <c:crossBetween val="between"/>
      </c:valAx>
      <c:catAx>
        <c:axId val="546663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666318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ln>
                  <a:noFill/>
                </a:ln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n>
            <a:noFill/>
          </a:ln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3037840" cy="464820"/>
          </a:xfrm>
          <a:prstGeom prst="rect">
            <a:avLst/>
          </a:prstGeom>
        </p:spPr>
        <p:txBody>
          <a:bodyPr vert="horz" lIns="93083" tIns="46543" rIns="93083" bIns="4654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7"/>
            <a:ext cx="3037840" cy="464820"/>
          </a:xfrm>
          <a:prstGeom prst="rect">
            <a:avLst/>
          </a:prstGeom>
        </p:spPr>
        <p:txBody>
          <a:bodyPr vert="horz" lIns="93083" tIns="46543" rIns="93083" bIns="46543" rtlCol="0"/>
          <a:lstStyle>
            <a:lvl1pPr algn="r">
              <a:defRPr sz="1300"/>
            </a:lvl1pPr>
          </a:lstStyle>
          <a:p>
            <a:fld id="{448DD50A-285F-F648-91EF-06D7217EEAB7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4"/>
            <a:ext cx="3037840" cy="464820"/>
          </a:xfrm>
          <a:prstGeom prst="rect">
            <a:avLst/>
          </a:prstGeom>
        </p:spPr>
        <p:txBody>
          <a:bodyPr vert="horz" lIns="93083" tIns="46543" rIns="93083" bIns="4654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74"/>
            <a:ext cx="3037840" cy="464820"/>
          </a:xfrm>
          <a:prstGeom prst="rect">
            <a:avLst/>
          </a:prstGeom>
        </p:spPr>
        <p:txBody>
          <a:bodyPr vert="horz" lIns="93083" tIns="46543" rIns="93083" bIns="46543" rtlCol="0" anchor="b"/>
          <a:lstStyle>
            <a:lvl1pPr algn="r">
              <a:defRPr sz="1300"/>
            </a:lvl1pPr>
          </a:lstStyle>
          <a:p>
            <a:fld id="{C132E146-3B3E-3142-8FE8-8BDE9BBE3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64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3037840" cy="464820"/>
          </a:xfrm>
          <a:prstGeom prst="rect">
            <a:avLst/>
          </a:prstGeom>
        </p:spPr>
        <p:txBody>
          <a:bodyPr vert="horz" lIns="93083" tIns="46543" rIns="93083" bIns="4654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7"/>
            <a:ext cx="3037840" cy="464820"/>
          </a:xfrm>
          <a:prstGeom prst="rect">
            <a:avLst/>
          </a:prstGeom>
        </p:spPr>
        <p:txBody>
          <a:bodyPr vert="horz" lIns="93083" tIns="46543" rIns="93083" bIns="46543" rtlCol="0"/>
          <a:lstStyle>
            <a:lvl1pPr algn="r">
              <a:defRPr sz="1300"/>
            </a:lvl1pPr>
          </a:lstStyle>
          <a:p>
            <a:fld id="{D1F87950-41E3-FA4F-B0D5-D199B2FBA852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83" tIns="46543" rIns="93083" bIns="4654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083" tIns="46543" rIns="93083" bIns="46543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4"/>
            <a:ext cx="3037840" cy="464820"/>
          </a:xfrm>
          <a:prstGeom prst="rect">
            <a:avLst/>
          </a:prstGeom>
        </p:spPr>
        <p:txBody>
          <a:bodyPr vert="horz" lIns="93083" tIns="46543" rIns="93083" bIns="4654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74"/>
            <a:ext cx="3037840" cy="464820"/>
          </a:xfrm>
          <a:prstGeom prst="rect">
            <a:avLst/>
          </a:prstGeom>
        </p:spPr>
        <p:txBody>
          <a:bodyPr vert="horz" lIns="93083" tIns="46543" rIns="93083" bIns="46543" rtlCol="0" anchor="b"/>
          <a:lstStyle>
            <a:lvl1pPr algn="r">
              <a:defRPr sz="1300"/>
            </a:lvl1pPr>
          </a:lstStyle>
          <a:p>
            <a:fld id="{64FE9881-BCAB-FA4C-83B1-AE57F0BA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9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E9881-BCAB-FA4C-83B1-AE57F0BA46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23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211665" y="613269"/>
            <a:ext cx="5308605" cy="817562"/>
          </a:xfrm>
          <a:prstGeom prst="rect">
            <a:avLst/>
          </a:prstGeom>
        </p:spPr>
        <p:txBody>
          <a:bodyPr vert="horz"/>
          <a:lstStyle>
            <a:lvl1pPr algn="l">
              <a:defRPr sz="5800">
                <a:solidFill>
                  <a:schemeClr val="bg1"/>
                </a:solidFill>
                <a:latin typeface="Tungsten-Semibold"/>
                <a:cs typeface="Tungsten-Semibold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211665" y="1447231"/>
            <a:ext cx="5308605" cy="914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Orgon Slab"/>
                <a:cs typeface="Orgon Slab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29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C5C-24BB-4BBA-BEBA-75FFCAF91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75DD-1BBF-4A7C-B01C-A216EBDBF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61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C5C-24BB-4BBA-BEBA-75FFCAF91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75DD-1BBF-4A7C-B01C-A216EBDBF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687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C5C-24BB-4BBA-BEBA-75FFCAF91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75DD-1BBF-4A7C-B01C-A216EBDBF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6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C5C-24BB-4BBA-BEBA-75FFCAF91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75DD-1BBF-4A7C-B01C-A216EBDBF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637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C5C-24BB-4BBA-BEBA-75FFCAF91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75DD-1BBF-4A7C-B01C-A216EBDBF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20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C5C-24BB-4BBA-BEBA-75FFCAF91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75DD-1BBF-4A7C-B01C-A216EBDBF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553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C5C-24BB-4BBA-BEBA-75FFCAF91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75DD-1BBF-4A7C-B01C-A216EBDBF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233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C5C-24BB-4BBA-BEBA-75FFCAF91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75DD-1BBF-4A7C-B01C-A216EBDBF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16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C5C-24BB-4BBA-BEBA-75FFCAF91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75DD-1BBF-4A7C-B01C-A216EBDBF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905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1308101" y="1319237"/>
            <a:ext cx="7164850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005F83"/>
                </a:solidFill>
                <a:latin typeface="Orgon Slab"/>
                <a:cs typeface="Orgon Slab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1" name="L-Shape 10"/>
          <p:cNvSpPr/>
          <p:nvPr userDrawn="1"/>
        </p:nvSpPr>
        <p:spPr>
          <a:xfrm flipH="1">
            <a:off x="-1" y="2"/>
            <a:ext cx="9155111" cy="6869113"/>
          </a:xfrm>
          <a:prstGeom prst="corner">
            <a:avLst>
              <a:gd name="adj1" fmla="val 3545"/>
              <a:gd name="adj2" fmla="val 3685"/>
            </a:avLst>
          </a:prstGeom>
          <a:solidFill>
            <a:srgbClr val="59B23F"/>
          </a:solidFill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>
              <a:solidFill>
                <a:srgbClr val="CCFFCC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67" y="-41154"/>
            <a:ext cx="9155110" cy="1091021"/>
          </a:xfrm>
          <a:prstGeom prst="rect">
            <a:avLst/>
          </a:prstGeom>
          <a:solidFill>
            <a:srgbClr val="0B2F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2951" y="23836"/>
            <a:ext cx="660400" cy="172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2" y="4820181"/>
            <a:ext cx="812800" cy="20489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0917" y="5372560"/>
            <a:ext cx="812800" cy="880533"/>
          </a:xfrm>
          <a:prstGeom prst="rect">
            <a:avLst/>
          </a:prstGeom>
        </p:spPr>
      </p:pic>
      <p:sp>
        <p:nvSpPr>
          <p:cNvPr id="1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958" y="-16933"/>
            <a:ext cx="8370643" cy="106679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5900" b="0" i="0" baseline="0">
                <a:solidFill>
                  <a:schemeClr val="bg2"/>
                </a:solidFill>
                <a:latin typeface="Tungsten Semibold"/>
                <a:cs typeface="Tungsten Semibold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(TUNGSTEN SB 59 PT)</a:t>
            </a:r>
          </a:p>
        </p:txBody>
      </p:sp>
    </p:spTree>
    <p:extLst>
      <p:ext uri="{BB962C8B-B14F-4D97-AF65-F5344CB8AC3E}">
        <p14:creationId xmlns:p14="http://schemas.microsoft.com/office/powerpoint/2010/main" val="159594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169333" y="25167"/>
            <a:ext cx="8229600" cy="973667"/>
          </a:xfrm>
          <a:prstGeom prst="rect">
            <a:avLst/>
          </a:prstGeom>
        </p:spPr>
        <p:txBody>
          <a:bodyPr vert="horz"/>
          <a:lstStyle>
            <a:lvl1pPr algn="l">
              <a:defRPr sz="5900">
                <a:solidFill>
                  <a:schemeClr val="bg1"/>
                </a:solidFill>
                <a:latin typeface="Tungsten-Semibold"/>
                <a:cs typeface="Tungsten-Semibold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25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C5C-24BB-4BBA-BEBA-75FFCAF91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75DD-1BBF-4A7C-B01C-A216EBDBF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535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C5C-24BB-4BBA-BEBA-75FFCAF91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75DD-1BBF-4A7C-B01C-A216EBDBF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12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C5C-24BB-4BBA-BEBA-75FFCAF91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75DD-1BBF-4A7C-B01C-A216EBDBF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11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C5C-24BB-4BBA-BEBA-75FFCAF91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75DD-1BBF-4A7C-B01C-A216EBDBF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36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C5C-24BB-4BBA-BEBA-75FFCAF91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75DD-1BBF-4A7C-B01C-A216EBDBF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11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C5C-24BB-4BBA-BEBA-75FFCAF91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75DD-1BBF-4A7C-B01C-A216EBDBF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43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C5C-24BB-4BBA-BEBA-75FFCAF91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75DD-1BBF-4A7C-B01C-A216EBDBF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761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C5C-24BB-4BBA-BEBA-75FFCAF91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75DD-1BBF-4A7C-B01C-A216EBDBF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063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C5C-24BB-4BBA-BEBA-75FFCAF91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75DD-1BBF-4A7C-B01C-A216EBDBF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834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C5C-24BB-4BBA-BEBA-75FFCAF91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75DD-1BBF-4A7C-B01C-A216EBDBF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06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169333" y="25167"/>
            <a:ext cx="8229600" cy="973667"/>
          </a:xfrm>
          <a:prstGeom prst="rect">
            <a:avLst/>
          </a:prstGeom>
        </p:spPr>
        <p:txBody>
          <a:bodyPr vert="horz"/>
          <a:lstStyle>
            <a:lvl1pPr algn="l">
              <a:defRPr sz="5900">
                <a:solidFill>
                  <a:schemeClr val="bg1"/>
                </a:solidFill>
                <a:latin typeface="Tungsten-Semibold"/>
                <a:cs typeface="Tungsten-Semibold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45067" y="999586"/>
            <a:ext cx="7670800" cy="9144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0" i="0">
                <a:latin typeface="Orgon Slab"/>
                <a:cs typeface="Orgon Slab"/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597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C5C-24BB-4BBA-BEBA-75FFCAF91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75DD-1BBF-4A7C-B01C-A216EBDBF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43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1308101" y="1319237"/>
            <a:ext cx="7164850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005F83"/>
                </a:solidFill>
                <a:latin typeface="Orgon Slab"/>
                <a:cs typeface="Orgon Slab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1" name="L-Shape 10"/>
          <p:cNvSpPr/>
          <p:nvPr userDrawn="1"/>
        </p:nvSpPr>
        <p:spPr>
          <a:xfrm flipH="1">
            <a:off x="-1" y="2"/>
            <a:ext cx="9155111" cy="6869113"/>
          </a:xfrm>
          <a:prstGeom prst="corner">
            <a:avLst>
              <a:gd name="adj1" fmla="val 3545"/>
              <a:gd name="adj2" fmla="val 3685"/>
            </a:avLst>
          </a:prstGeom>
          <a:solidFill>
            <a:srgbClr val="59B23F"/>
          </a:solidFill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>
              <a:solidFill>
                <a:srgbClr val="CCFFCC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67" y="-41154"/>
            <a:ext cx="9155110" cy="1091021"/>
          </a:xfrm>
          <a:prstGeom prst="rect">
            <a:avLst/>
          </a:prstGeom>
          <a:solidFill>
            <a:srgbClr val="0B2F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72951" y="23836"/>
            <a:ext cx="660400" cy="172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2" y="4820181"/>
            <a:ext cx="812800" cy="20489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0917" y="5372560"/>
            <a:ext cx="812800" cy="880533"/>
          </a:xfrm>
          <a:prstGeom prst="rect">
            <a:avLst/>
          </a:prstGeom>
        </p:spPr>
      </p:pic>
      <p:sp>
        <p:nvSpPr>
          <p:cNvPr id="1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958" y="-16933"/>
            <a:ext cx="8370643" cy="106679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5900" b="0" i="0" baseline="0">
                <a:solidFill>
                  <a:schemeClr val="bg2"/>
                </a:solidFill>
                <a:latin typeface="Tungsten Semibold"/>
                <a:cs typeface="Tungsten Semibold"/>
              </a:defRPr>
            </a:lvl1pPr>
            <a:lvl2pPr marL="4571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37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56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7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(TUNGSTEN SB 59 PT)</a:t>
            </a:r>
          </a:p>
        </p:txBody>
      </p:sp>
    </p:spTree>
    <p:extLst>
      <p:ext uri="{BB962C8B-B14F-4D97-AF65-F5344CB8AC3E}">
        <p14:creationId xmlns:p14="http://schemas.microsoft.com/office/powerpoint/2010/main" val="40927839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1"/>
            <a:ext cx="6972300" cy="38975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7284" y="5522978"/>
            <a:ext cx="1010412" cy="1089660"/>
          </a:xfrm>
          <a:prstGeom prst="rect">
            <a:avLst/>
          </a:prstGeom>
        </p:spPr>
      </p:pic>
      <p:pic>
        <p:nvPicPr>
          <p:cNvPr id="6" name="Picture 5" descr="SquGrid_36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647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8368" y="2320242"/>
            <a:ext cx="8197114" cy="3117863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9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pic>
        <p:nvPicPr>
          <p:cNvPr id="10" name="Picture 9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24157" y="523911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7284" y="5522978"/>
            <a:ext cx="1010412" cy="10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563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7"/>
            <a:ext cx="8196210" cy="370137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14)</a:t>
            </a:r>
            <a:endParaRPr lang="en-US" dirty="0"/>
          </a:p>
        </p:txBody>
      </p:sp>
      <p:pic>
        <p:nvPicPr>
          <p:cNvPr id="9" name="Picture 8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24157" y="523911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7284" y="5522978"/>
            <a:ext cx="1010412" cy="10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454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7" y="1736727"/>
            <a:ext cx="8021637" cy="36566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pic>
        <p:nvPicPr>
          <p:cNvPr id="8" name="Picture 7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24157" y="523911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7284" y="5522978"/>
            <a:ext cx="1010412" cy="10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974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1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pic>
        <p:nvPicPr>
          <p:cNvPr id="6" name="Picture 5" descr="SquGrid_36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534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8368" y="2320241"/>
            <a:ext cx="8197114" cy="3117863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pic>
        <p:nvPicPr>
          <p:cNvPr id="10" name="Picture 9" descr="SquGrid_36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65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7"/>
            <a:ext cx="8196210" cy="370137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14)</a:t>
            </a:r>
            <a:endParaRPr lang="en-US" dirty="0"/>
          </a:p>
        </p:txBody>
      </p:sp>
      <p:pic>
        <p:nvPicPr>
          <p:cNvPr id="9" name="Picture 8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4358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36566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pic>
        <p:nvPicPr>
          <p:cNvPr id="8" name="Picture 7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18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169333" y="25167"/>
            <a:ext cx="8229600" cy="973667"/>
          </a:xfrm>
          <a:prstGeom prst="rect">
            <a:avLst/>
          </a:prstGeom>
        </p:spPr>
        <p:txBody>
          <a:bodyPr vert="horz"/>
          <a:lstStyle>
            <a:lvl1pPr algn="l">
              <a:defRPr sz="5900">
                <a:solidFill>
                  <a:schemeClr val="bg1"/>
                </a:solidFill>
                <a:latin typeface="Tungsten-Semibold"/>
                <a:cs typeface="Tungsten-Semibold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45067" y="999586"/>
            <a:ext cx="7670800" cy="9144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0" i="0">
                <a:latin typeface="Orgon Slab"/>
                <a:cs typeface="Orgon Slab"/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1549400" y="2065338"/>
            <a:ext cx="6087533" cy="3954462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01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1"/>
            <a:ext cx="6972300" cy="38975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7284" y="5522978"/>
            <a:ext cx="1010412" cy="1089660"/>
          </a:xfrm>
          <a:prstGeom prst="rect">
            <a:avLst/>
          </a:prstGeom>
        </p:spPr>
      </p:pic>
      <p:pic>
        <p:nvPicPr>
          <p:cNvPr id="6" name="Picture 5" descr="SquGrid_36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747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8368" y="2320242"/>
            <a:ext cx="8197114" cy="3117863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9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pic>
        <p:nvPicPr>
          <p:cNvPr id="10" name="Picture 9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24157" y="523911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7284" y="5522978"/>
            <a:ext cx="1010412" cy="10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670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7"/>
            <a:ext cx="8196210" cy="370137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14)</a:t>
            </a:r>
            <a:endParaRPr lang="en-US" dirty="0"/>
          </a:p>
        </p:txBody>
      </p:sp>
      <p:pic>
        <p:nvPicPr>
          <p:cNvPr id="9" name="Picture 8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24157" y="523911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7284" y="5522978"/>
            <a:ext cx="1010412" cy="10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77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7" y="1736727"/>
            <a:ext cx="8021637" cy="36566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pic>
        <p:nvPicPr>
          <p:cNvPr id="8" name="Picture 7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24157" y="523911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7284" y="5522978"/>
            <a:ext cx="1010412" cy="10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523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1"/>
            <a:ext cx="6972300" cy="38975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7284" y="5522978"/>
            <a:ext cx="1010412" cy="1089660"/>
          </a:xfrm>
          <a:prstGeom prst="rect">
            <a:avLst/>
          </a:prstGeom>
        </p:spPr>
      </p:pic>
      <p:pic>
        <p:nvPicPr>
          <p:cNvPr id="6" name="Picture 5" descr="SquGrid_36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536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8368" y="2320242"/>
            <a:ext cx="8197114" cy="3117863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9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pic>
        <p:nvPicPr>
          <p:cNvPr id="10" name="Picture 9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24157" y="523911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7284" y="5522978"/>
            <a:ext cx="1010412" cy="10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821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7"/>
            <a:ext cx="8196210" cy="370137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14)</a:t>
            </a:r>
            <a:endParaRPr lang="en-US" dirty="0"/>
          </a:p>
        </p:txBody>
      </p:sp>
      <p:pic>
        <p:nvPicPr>
          <p:cNvPr id="9" name="Picture 8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24157" y="523911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7284" y="5522978"/>
            <a:ext cx="1010412" cy="10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065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7" y="1736727"/>
            <a:ext cx="8021637" cy="36566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pic>
        <p:nvPicPr>
          <p:cNvPr id="8" name="Picture 7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24157" y="523911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7284" y="5522978"/>
            <a:ext cx="1010412" cy="10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9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169333" y="25167"/>
            <a:ext cx="8229600" cy="973667"/>
          </a:xfrm>
          <a:prstGeom prst="rect">
            <a:avLst/>
          </a:prstGeom>
        </p:spPr>
        <p:txBody>
          <a:bodyPr vert="horz"/>
          <a:lstStyle>
            <a:lvl1pPr algn="l">
              <a:defRPr sz="5900">
                <a:solidFill>
                  <a:schemeClr val="bg1"/>
                </a:solidFill>
                <a:latin typeface="Tungsten-Semibold"/>
                <a:cs typeface="Tungsten-Semibold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45067" y="999586"/>
            <a:ext cx="7670800" cy="9144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0" i="0">
                <a:latin typeface="Orgon Slab"/>
                <a:cs typeface="Orgon Slab"/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44538" y="2065338"/>
            <a:ext cx="8458200" cy="30734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48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169333" y="25167"/>
            <a:ext cx="8229600" cy="973667"/>
          </a:xfrm>
          <a:prstGeom prst="rect">
            <a:avLst/>
          </a:prstGeom>
        </p:spPr>
        <p:txBody>
          <a:bodyPr vert="horz"/>
          <a:lstStyle>
            <a:lvl1pPr algn="l">
              <a:defRPr sz="5900">
                <a:solidFill>
                  <a:schemeClr val="bg1"/>
                </a:solidFill>
                <a:latin typeface="Tungsten-Semibold"/>
                <a:cs typeface="Tungsten-Semibold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47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169333" y="25167"/>
            <a:ext cx="8229600" cy="973667"/>
          </a:xfrm>
          <a:prstGeom prst="rect">
            <a:avLst/>
          </a:prstGeom>
        </p:spPr>
        <p:txBody>
          <a:bodyPr vert="horz"/>
          <a:lstStyle>
            <a:lvl1pPr algn="l">
              <a:defRPr sz="5900">
                <a:solidFill>
                  <a:schemeClr val="bg1"/>
                </a:solidFill>
                <a:latin typeface="Tungsten-Semibold"/>
                <a:cs typeface="Tungsten-Semibold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45067" y="999586"/>
            <a:ext cx="7670800" cy="9144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0" i="0">
                <a:latin typeface="Orgon Slab"/>
                <a:cs typeface="Orgon Slab"/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303337" y="2125663"/>
            <a:ext cx="6579130" cy="3445404"/>
          </a:xfrm>
          <a:prstGeom prst="rect">
            <a:avLst/>
          </a:prstGeom>
        </p:spPr>
        <p:txBody>
          <a:bodyPr vert="horz"/>
          <a:lstStyle>
            <a:lvl1pPr>
              <a:defRPr sz="2000" b="0" i="0">
                <a:solidFill>
                  <a:srgbClr val="0B2F3A"/>
                </a:solidFill>
                <a:latin typeface="Orgon Slab Light"/>
                <a:cs typeface="Orgon Slab Light"/>
              </a:defRPr>
            </a:lvl1pPr>
            <a:lvl2pPr>
              <a:defRPr sz="2000" b="0" i="0">
                <a:solidFill>
                  <a:srgbClr val="0B2F3A"/>
                </a:solidFill>
                <a:latin typeface="Orgon Slab Light"/>
                <a:cs typeface="Orgon Slab Light"/>
              </a:defRPr>
            </a:lvl2pPr>
            <a:lvl3pPr>
              <a:defRPr sz="2000" b="0" i="0">
                <a:solidFill>
                  <a:srgbClr val="0B2F3A"/>
                </a:solidFill>
                <a:latin typeface="Orgon Slab Light"/>
                <a:cs typeface="Orgon Slab Light"/>
              </a:defRPr>
            </a:lvl3pPr>
            <a:lvl4pPr>
              <a:defRPr sz="2000" b="0" i="0">
                <a:solidFill>
                  <a:srgbClr val="0B2F3A"/>
                </a:solidFill>
                <a:latin typeface="Orgon Slab Light"/>
                <a:cs typeface="Orgon Slab Light"/>
              </a:defRPr>
            </a:lvl4pPr>
            <a:lvl5pPr>
              <a:defRPr sz="2000" b="0" i="0">
                <a:solidFill>
                  <a:srgbClr val="0B2F3A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975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C5C-24BB-4BBA-BEBA-75FFCAF91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75DD-1BBF-4A7C-B01C-A216EBDBF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9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4C5C-24BB-4BBA-BEBA-75FFCAF91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D75DD-1BBF-4A7C-B01C-A216EBDBF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3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4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0915" y="5693839"/>
            <a:ext cx="891610" cy="72443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97425"/>
            <a:ext cx="5681128" cy="1943101"/>
          </a:xfrm>
          <a:prstGeom prst="rect">
            <a:avLst/>
          </a:prstGeom>
          <a:solidFill>
            <a:srgbClr val="0B2F3A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alphaModFix amt="14000"/>
          </a:blip>
          <a:stretch>
            <a:fillRect/>
          </a:stretch>
        </p:blipFill>
        <p:spPr>
          <a:xfrm>
            <a:off x="0" y="597425"/>
            <a:ext cx="5676900" cy="19431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92" y="5321300"/>
            <a:ext cx="812800" cy="1536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72950" y="23836"/>
            <a:ext cx="660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9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-Shape 6"/>
          <p:cNvSpPr/>
          <p:nvPr userDrawn="1"/>
        </p:nvSpPr>
        <p:spPr>
          <a:xfrm flipH="1">
            <a:off x="-2" y="0"/>
            <a:ext cx="9155111" cy="6869113"/>
          </a:xfrm>
          <a:prstGeom prst="corner">
            <a:avLst>
              <a:gd name="adj1" fmla="val 3545"/>
              <a:gd name="adj2" fmla="val 3685"/>
            </a:avLst>
          </a:prstGeom>
          <a:solidFill>
            <a:srgbClr val="59B23F"/>
          </a:solidFill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FFCC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" y="0"/>
            <a:ext cx="9155110" cy="790575"/>
          </a:xfrm>
          <a:prstGeom prst="rect">
            <a:avLst/>
          </a:prstGeom>
          <a:solidFill>
            <a:srgbClr val="0B2F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72950" y="23836"/>
            <a:ext cx="660400" cy="1295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792" y="5321300"/>
            <a:ext cx="812800" cy="1536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70915" y="5693839"/>
            <a:ext cx="891609" cy="72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62" r:id="rId3"/>
    <p:sldLayoutId id="2147483663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0"/>
            <a:ext cx="9155110" cy="790575"/>
          </a:xfrm>
          <a:prstGeom prst="rect">
            <a:avLst/>
          </a:prstGeom>
          <a:solidFill>
            <a:srgbClr val="0B2F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72950" y="-534964"/>
            <a:ext cx="660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8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0624C5C-24BB-4BBA-BEBA-75FFCAF91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BBD75DD-1BBF-4A7C-B01C-A216EBDBF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2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0624C5C-24BB-4BBA-BEBA-75FFCAF91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BBD75DD-1BBF-4A7C-B01C-A216EBDBF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2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95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14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26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28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Provost Report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Faculty Senate Meeting</a:t>
            </a:r>
          </a:p>
          <a:p>
            <a:r>
              <a:rPr lang="en-US" dirty="0" smtClean="0"/>
              <a:t>Thursday, October 20,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521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806696" y="1197864"/>
          <a:ext cx="3980688" cy="488137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71556"/>
                <a:gridCol w="1411852"/>
                <a:gridCol w="1097280"/>
              </a:tblGrid>
              <a:tr h="28854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Department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Engineering</a:t>
                      </a:r>
                      <a:r>
                        <a:rPr lang="en-US" sz="1000" u="none" strike="noStrike" baseline="0" dirty="0" smtClean="0">
                          <a:effectLst/>
                        </a:rPr>
                        <a:t> management and systems engineering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Assistant Professor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T/TT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Physics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Assistant Professor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smtClean="0">
                          <a:effectLst/>
                        </a:rPr>
                        <a:t>T/TT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Biological Sciences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Assistant Professor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smtClean="0">
                          <a:effectLst/>
                        </a:rPr>
                        <a:t>T/TT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 smtClean="0">
                          <a:effectLst/>
                        </a:rPr>
                        <a:t>Electrical  and computer engineering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Assistant Professor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smtClean="0">
                          <a:effectLst/>
                        </a:rPr>
                        <a:t>T/TT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Mining &amp; Nuclear </a:t>
                      </a:r>
                      <a:r>
                        <a:rPr lang="en-US" sz="1000" u="none" strike="noStrike" dirty="0" smtClean="0">
                          <a:effectLst/>
                        </a:rPr>
                        <a:t>Engineering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Assistant Professor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smtClean="0">
                          <a:effectLst/>
                        </a:rPr>
                        <a:t>T/TT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Chemistry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Assistant Professor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smtClean="0">
                          <a:effectLst/>
                        </a:rPr>
                        <a:t>T/TT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Civil, architectural and environmental engineering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Assistant Professor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T/TT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Geosciences</a:t>
                      </a:r>
                      <a:r>
                        <a:rPr lang="en-US" sz="1000" u="none" strike="noStrike" baseline="0" dirty="0" smtClean="0">
                          <a:effectLst/>
                        </a:rPr>
                        <a:t> and geological and petroleum engineering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Assistant Professor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smtClean="0">
                          <a:effectLst/>
                        </a:rPr>
                        <a:t>T/TT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 smtClean="0">
                          <a:effectLst/>
                        </a:rPr>
                        <a:t>Mechanical and aerospace engineering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Assistant Professor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smtClean="0">
                          <a:effectLst/>
                        </a:rPr>
                        <a:t>T/TT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43637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 smtClean="0">
                          <a:effectLst/>
                        </a:rPr>
                        <a:t>Mechanical and aerospace engineering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Assistant Professor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smtClean="0">
                          <a:effectLst/>
                        </a:rPr>
                        <a:t>T/TT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Computer </a:t>
                      </a:r>
                      <a:r>
                        <a:rPr lang="en-US" sz="1000" u="none" strike="noStrike" dirty="0" smtClean="0">
                          <a:effectLst/>
                        </a:rPr>
                        <a:t>science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Assistant Professor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smtClean="0">
                          <a:effectLst/>
                        </a:rPr>
                        <a:t>T/TT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Computer </a:t>
                      </a:r>
                      <a:r>
                        <a:rPr lang="en-US" sz="1000" u="none" strike="noStrike" dirty="0" smtClean="0">
                          <a:effectLst/>
                        </a:rPr>
                        <a:t>science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Assistant Professor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T/TT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34112" y="2267013"/>
          <a:ext cx="4584192" cy="218288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28064"/>
                <a:gridCol w="1528064"/>
                <a:gridCol w="1528064"/>
              </a:tblGrid>
              <a:tr h="33902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Department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/>
                </a:tc>
              </a:tr>
              <a:tr h="261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Computer </a:t>
                      </a:r>
                      <a:r>
                        <a:rPr lang="en-US" sz="1000" u="none" strike="noStrike" dirty="0" smtClean="0">
                          <a:effectLst/>
                        </a:rPr>
                        <a:t>science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Assistant Teaching </a:t>
                      </a:r>
                      <a:r>
                        <a:rPr lang="en-US" sz="1000" u="none" strike="noStrike" dirty="0" smtClean="0">
                          <a:effectLst/>
                        </a:rPr>
                        <a:t>Professor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NTT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61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Electrical </a:t>
                      </a:r>
                      <a:r>
                        <a:rPr lang="en-US" sz="1000" u="none" strike="noStrike" dirty="0" smtClean="0">
                          <a:effectLst/>
                        </a:rPr>
                        <a:t> and computer engineering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Assistant Teaching </a:t>
                      </a:r>
                      <a:r>
                        <a:rPr lang="en-US" sz="1000" u="none" strike="noStrike" dirty="0" smtClean="0">
                          <a:effectLst/>
                        </a:rPr>
                        <a:t>Professor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NTT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61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Chemical </a:t>
                      </a:r>
                      <a:r>
                        <a:rPr lang="en-US" sz="1000" u="none" strike="noStrike" dirty="0" smtClean="0">
                          <a:effectLst/>
                        </a:rPr>
                        <a:t>and biochemical engineering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Associate </a:t>
                      </a:r>
                      <a:r>
                        <a:rPr lang="en-US" sz="1000" u="none" strike="noStrike" dirty="0">
                          <a:effectLst/>
                        </a:rPr>
                        <a:t>Teaching Professor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NTT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61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History and political science- teacher education program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Assistant Teaching </a:t>
                      </a:r>
                      <a:r>
                        <a:rPr lang="en-US" sz="1000" u="none" strike="noStrike" dirty="0" smtClean="0">
                          <a:effectLst/>
                        </a:rPr>
                        <a:t>Professor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NTT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61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Materials science and engineering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Assistant</a:t>
                      </a:r>
                      <a:r>
                        <a:rPr lang="en-US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000" u="none" strike="noStrike" dirty="0" smtClean="0">
                          <a:effectLst/>
                        </a:rPr>
                        <a:t>Research Professor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NTT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61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Materials science and engineering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Assistant</a:t>
                      </a:r>
                      <a:r>
                        <a:rPr lang="en-US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000" u="none" strike="noStrike" dirty="0" smtClean="0">
                          <a:effectLst/>
                        </a:rPr>
                        <a:t>Research Professor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NTT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4112" y="275290"/>
            <a:ext cx="824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  <a:latin typeface="Orgon Slab" panose="02000503000000020004" pitchFamily="50" charset="0"/>
              </a:rPr>
              <a:t>FY14 – Strategic hires 2014/2015</a:t>
            </a:r>
            <a:endParaRPr lang="en-US" sz="2800" dirty="0">
              <a:solidFill>
                <a:prstClr val="white"/>
              </a:solidFill>
              <a:latin typeface="Orgon Slab" panose="02000503000000020004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9848" y="4443984"/>
            <a:ext cx="347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Tenured, tenure-track: 12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Non-tenure tack: 6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34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061" y="208047"/>
            <a:ext cx="8229600" cy="578337"/>
          </a:xfrm>
        </p:spPr>
        <p:txBody>
          <a:bodyPr/>
          <a:lstStyle/>
          <a:p>
            <a:r>
              <a:rPr lang="en-US" sz="2800" dirty="0" smtClean="0">
                <a:latin typeface="Orgon Slab" panose="02000503000000020004" pitchFamily="50" charset="0"/>
              </a:rPr>
              <a:t>FY15- Strategic hires 2015/2016</a:t>
            </a:r>
            <a:r>
              <a:rPr lang="en-US" sz="2800" dirty="0">
                <a:latin typeface="Orgon Slab" panose="02000503000000020004" pitchFamily="50" charset="0"/>
              </a:rPr>
              <a:t/>
            </a:r>
            <a:br>
              <a:rPr lang="en-US" sz="2800" dirty="0">
                <a:latin typeface="Orgon Slab" panose="02000503000000020004" pitchFamily="50" charset="0"/>
              </a:rPr>
            </a:b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07389" y="1645854"/>
          <a:ext cx="3355942" cy="9880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64849"/>
                <a:gridCol w="754145"/>
                <a:gridCol w="1036948"/>
              </a:tblGrid>
              <a:tr h="311879">
                <a:tc>
                  <a:txBody>
                    <a:bodyPr/>
                    <a:lstStyle/>
                    <a:p>
                      <a:r>
                        <a:rPr lang="en-US" dirty="0" smtClean="0"/>
                        <a:t>Department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/>
                </a:tc>
              </a:tr>
              <a:tr h="292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Psychological </a:t>
                      </a:r>
                      <a:r>
                        <a:rPr lang="en-US" sz="1000" u="none" strike="noStrike" baseline="0" dirty="0" smtClean="0">
                          <a:effectLst/>
                        </a:rPr>
                        <a:t> science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Assistant Teaching Prof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T/TT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976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Mechanical and aerospace engineering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Assistant Teaching Prof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NTT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680507" y="856348"/>
          <a:ext cx="4489704" cy="510906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71390"/>
                <a:gridCol w="905466"/>
                <a:gridCol w="1344168"/>
                <a:gridCol w="868680"/>
              </a:tblGrid>
              <a:tr h="617894">
                <a:tc>
                  <a:txBody>
                    <a:bodyPr/>
                    <a:lstStyle/>
                    <a:p>
                      <a:r>
                        <a:rPr lang="en-US" dirty="0" smtClean="0"/>
                        <a:t>Signature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Department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/>
                </a:tc>
              </a:tr>
              <a:tr h="382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Advanced Manufacturing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Assistant </a:t>
                      </a:r>
                      <a:r>
                        <a:rPr lang="en-US" sz="1100" u="none" strike="noStrike" dirty="0" smtClean="0">
                          <a:effectLst/>
                        </a:rPr>
                        <a:t>Professor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Mechanical and aerospace engineering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T/TT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82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Advanced Manufacturing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Assistant </a:t>
                      </a:r>
                      <a:r>
                        <a:rPr lang="en-US" sz="1100" u="none" strike="noStrike" dirty="0" smtClean="0">
                          <a:effectLst/>
                        </a:rPr>
                        <a:t>Professor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Electrical  and computer engineering</a:t>
                      </a:r>
                      <a:endParaRPr lang="en-US" sz="11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T/TT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770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Smart Living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Assistant </a:t>
                      </a:r>
                      <a:r>
                        <a:rPr lang="en-US" sz="1100" u="none" strike="noStrike" dirty="0" smtClean="0">
                          <a:effectLst/>
                        </a:rPr>
                        <a:t>Professor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Psychological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science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T/TT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770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Smart Living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Assistant </a:t>
                      </a:r>
                      <a:r>
                        <a:rPr lang="en-US" sz="1100" u="none" strike="noStrike" dirty="0" smtClean="0">
                          <a:effectLst/>
                        </a:rPr>
                        <a:t>Professor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Psychological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science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T/TT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770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Smart Living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Assistant </a:t>
                      </a:r>
                      <a:r>
                        <a:rPr lang="en-US" sz="1100" u="none" strike="noStrike" dirty="0" smtClean="0">
                          <a:effectLst/>
                        </a:rPr>
                        <a:t>Professor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Psychological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science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T/TT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770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Advanced </a:t>
                      </a:r>
                      <a:r>
                        <a:rPr lang="en-US" sz="1100" u="none" strike="noStrike" dirty="0" smtClean="0">
                          <a:effectLst/>
                        </a:rPr>
                        <a:t>Materials for Sustainable Infrastructure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Assistant </a:t>
                      </a:r>
                      <a:r>
                        <a:rPr lang="en-US" sz="1100" u="none" strike="noStrike" dirty="0" smtClean="0">
                          <a:effectLst/>
                        </a:rPr>
                        <a:t>Professor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Materials science and engineering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T/TT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7704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Advanced Materials for Sustainable Infrastructure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Assistant </a:t>
                      </a:r>
                      <a:r>
                        <a:rPr lang="en-US" sz="1100" u="none" strike="noStrike" dirty="0" smtClean="0">
                          <a:effectLst/>
                        </a:rPr>
                        <a:t>Professor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Civil, architectural and environmental engineering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T/TT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7704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Advanced Materials for Sustainable Infrastructure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Assistant </a:t>
                      </a:r>
                      <a:r>
                        <a:rPr lang="en-US" sz="1100" u="none" strike="noStrike" dirty="0" smtClean="0">
                          <a:effectLst/>
                        </a:rPr>
                        <a:t>Professor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Civil, architectural and environmental engineering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T/TT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770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Enabling Materials for Extreme Environments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Assistant </a:t>
                      </a:r>
                      <a:r>
                        <a:rPr lang="en-US" sz="1100" u="none" strike="noStrike" dirty="0" smtClean="0">
                          <a:effectLst/>
                        </a:rPr>
                        <a:t>Professor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Chemistry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T/TT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7704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Enabling Materials for Extreme Environments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Assistant </a:t>
                      </a:r>
                      <a:r>
                        <a:rPr lang="en-US" sz="1100" u="none" strike="noStrike" dirty="0" smtClean="0">
                          <a:effectLst/>
                        </a:rPr>
                        <a:t>Professor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Physics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T/TT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7704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Enabling Materials for Extreme Environments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Assistant </a:t>
                      </a:r>
                      <a:r>
                        <a:rPr lang="en-US" sz="1100" u="none" strike="noStrike" dirty="0" smtClean="0">
                          <a:effectLst/>
                        </a:rPr>
                        <a:t>Professor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Mining and nuclear engineering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T/TT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0779" y="3170218"/>
            <a:ext cx="2596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Tenured, tenure-track: 11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Non-tenure track: 2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414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21" y="258741"/>
            <a:ext cx="8229600" cy="973667"/>
          </a:xfrm>
        </p:spPr>
        <p:txBody>
          <a:bodyPr/>
          <a:lstStyle/>
          <a:p>
            <a:r>
              <a:rPr lang="en-US" sz="2800" dirty="0" smtClean="0">
                <a:latin typeface="Orgon Slab" panose="02000503000000020004" pitchFamily="50" charset="0"/>
              </a:rPr>
              <a:t>FY16- Strategic hires 2016/2017</a:t>
            </a:r>
            <a:r>
              <a:rPr lang="en-US" sz="2800" dirty="0">
                <a:latin typeface="Orgon Slab" panose="02000503000000020004" pitchFamily="50" charset="0"/>
              </a:rPr>
              <a:t/>
            </a:r>
            <a:br>
              <a:rPr lang="en-US" sz="2800" dirty="0">
                <a:latin typeface="Orgon Slab" panose="02000503000000020004" pitchFamily="50" charset="0"/>
              </a:rPr>
            </a:b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240536" y="1241552"/>
          <a:ext cx="4611624" cy="44500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29512"/>
                <a:gridCol w="1161288"/>
                <a:gridCol w="20208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Department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Mining and nuclear engineering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Associate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Professor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T/TT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Mathematics and statistics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Assistant Professor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T/TT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Mathematics and statistics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Assistant Professor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T/TT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English and technical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communication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Assistant Professor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T/TT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Electrical  and computer engineering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Assistant Professor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T/TT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Electrical  and computer engineering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Professor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T/TT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Joint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Hire (GGPE/MNE)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Assistant Professor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T/TT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Joint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Hire (CS/ECE/EMSE)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Assistant Professor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T/TT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Chemical and biochemical engineering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Assistant Teaching Professor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NTT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Biological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sciences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Assistant Teaching Professor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NTT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Economics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Assistant Teaching Professor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35624" y="1669616"/>
            <a:ext cx="253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Tenured, tenure-track: 8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Non-tenure track: 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5624" y="4279392"/>
            <a:ext cx="2651760" cy="1161288"/>
          </a:xfrm>
          <a:prstGeom prst="rect">
            <a:avLst/>
          </a:prstGeom>
          <a:solidFill>
            <a:srgbClr val="0B5B7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TOTAL</a:t>
            </a:r>
          </a:p>
          <a:p>
            <a:pPr algn="ctr"/>
            <a:r>
              <a:rPr lang="en-US" b="1" dirty="0" smtClean="0">
                <a:solidFill>
                  <a:prstClr val="white"/>
                </a:solidFill>
              </a:rPr>
              <a:t>Tenured, tenure-track: 31</a:t>
            </a:r>
          </a:p>
          <a:p>
            <a:pPr algn="ctr"/>
            <a:r>
              <a:rPr lang="en-US" b="1" dirty="0" smtClean="0">
                <a:solidFill>
                  <a:prstClr val="white"/>
                </a:solidFill>
              </a:rPr>
              <a:t>Non-tenure track: 11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15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5067" y="1445063"/>
            <a:ext cx="7670800" cy="3697460"/>
          </a:xfrm>
        </p:spPr>
        <p:txBody>
          <a:bodyPr/>
          <a:lstStyle/>
          <a:p>
            <a:r>
              <a:rPr lang="en-US" sz="3600" dirty="0" smtClean="0"/>
              <a:t>Future sharing of information:</a:t>
            </a:r>
          </a:p>
          <a:p>
            <a:r>
              <a:rPr lang="en-US" sz="3600" dirty="0"/>
              <a:t>p</a:t>
            </a:r>
            <a:r>
              <a:rPr lang="en-US" sz="3600" dirty="0" smtClean="0"/>
              <a:t>rovost.mst.edu</a:t>
            </a:r>
          </a:p>
          <a:p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Questions?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08450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65" y="613269"/>
            <a:ext cx="5423016" cy="817562"/>
          </a:xfrm>
        </p:spPr>
        <p:txBody>
          <a:bodyPr/>
          <a:lstStyle/>
          <a:p>
            <a:r>
              <a:rPr lang="en-US" sz="5400" dirty="0" smtClean="0"/>
              <a:t>Division Updates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Faculty Senate Meeting</a:t>
            </a:r>
          </a:p>
          <a:p>
            <a:r>
              <a:rPr lang="en-US" dirty="0" smtClean="0"/>
              <a:t>Thursday, October 20,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949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976557" y="676311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3000" b="0" i="0" kern="1200" baseline="0">
                <a:solidFill>
                  <a:srgbClr val="509E2F"/>
                </a:solidFill>
                <a:latin typeface="Orgon Slab Medium"/>
                <a:ea typeface="+mn-ea"/>
                <a:cs typeface="Orgon Slab Medium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Enrollment Management</a:t>
            </a:r>
            <a:endParaRPr lang="en-US" sz="3600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659305" y="1254813"/>
            <a:ext cx="8196210" cy="370137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400" b="0" i="0" kern="1200" baseline="0">
                <a:solidFill>
                  <a:srgbClr val="509E2F"/>
                </a:solidFill>
                <a:latin typeface="Orgon Slab Light"/>
                <a:ea typeface="+mn-ea"/>
                <a:cs typeface="Orgon Slab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 baseline="0">
                <a:solidFill>
                  <a:srgbClr val="509E2F"/>
                </a:solidFill>
                <a:latin typeface="Orgon Slab Light"/>
                <a:ea typeface="+mn-ea"/>
                <a:cs typeface="Orgon Slab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0" i="0" kern="1200" baseline="0">
                <a:solidFill>
                  <a:srgbClr val="509E2F"/>
                </a:solidFill>
                <a:latin typeface="Orgon Slab Light"/>
                <a:ea typeface="+mn-ea"/>
                <a:cs typeface="Orgon Slab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rgbClr val="509E2F"/>
                </a:solidFill>
                <a:latin typeface="Orgon Slab Light"/>
                <a:ea typeface="+mn-ea"/>
                <a:cs typeface="Orgon Slab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0" i="0" kern="1200" baseline="0">
                <a:solidFill>
                  <a:srgbClr val="509E2F"/>
                </a:solidFill>
                <a:latin typeface="Orgon Slab Light"/>
                <a:ea typeface="+mn-ea"/>
                <a:cs typeface="Orgon Slab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&gt;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5C7D"/>
                </a:solidFill>
                <a:effectLst/>
                <a:uLnTx/>
                <a:uFillTx/>
                <a:latin typeface="Orgon Slab Light"/>
                <a:ea typeface="+mn-ea"/>
              </a:rPr>
              <a:t>Thank you to everyone that contributed to the Open House on October 8.  We had 152 families compared to 154 last year.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&gt;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5C7D"/>
                </a:solidFill>
                <a:effectLst/>
                <a:uLnTx/>
                <a:uFillTx/>
                <a:latin typeface="Orgon Slab Light"/>
                <a:ea typeface="+mn-ea"/>
              </a:rPr>
              <a:t>Tim Albers will be the Interim Vice Provost and Dean for Enrollment Management.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&gt;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5C7D"/>
                </a:solidFill>
                <a:effectLst/>
                <a:uLnTx/>
                <a:uFillTx/>
                <a:latin typeface="Orgon Slab Light"/>
                <a:ea typeface="+mn-ea"/>
              </a:rPr>
              <a:t>Special thank you from Laura Stoll –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15C7D"/>
                </a:solidFill>
                <a:effectLst/>
                <a:uLnTx/>
                <a:uFillTx/>
                <a:latin typeface="Orgon Slab Light"/>
                <a:ea typeface="+mn-ea"/>
              </a:rPr>
              <a:t>I want to thank all the faculty, especially those in Faculty Senate, that I have worked with the past 38 years.  I admire and respect the efforts that each of you make every day.  I wish you all success in your personal endeavors and may you find fulfillment during your time at Missouri S&amp;T.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09E2F"/>
              </a:solidFill>
              <a:effectLst/>
              <a:uLnTx/>
              <a:uFillTx/>
              <a:latin typeface="Orgon Slab Ligh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49093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2828" y="1212700"/>
            <a:ext cx="8193972" cy="5348737"/>
          </a:xfrm>
        </p:spPr>
        <p:txBody>
          <a:bodyPr/>
          <a:lstStyle/>
          <a:p>
            <a:pPr marL="342900" lvl="2" indent="-342900">
              <a:tabLst>
                <a:tab pos="339725" algn="l"/>
                <a:tab pos="687388" algn="l"/>
              </a:tabLst>
              <a:defRPr/>
            </a:pPr>
            <a:r>
              <a:rPr lang="en-US" altLang="en-US" sz="1600" b="1" dirty="0">
                <a:solidFill>
                  <a:srgbClr val="015C7D"/>
                </a:solidFill>
                <a:latin typeface="Orgon Slab" pitchFamily="50" charset="0"/>
              </a:rPr>
              <a:t>Phil Whitefield </a:t>
            </a:r>
            <a:r>
              <a:rPr lang="en-US" altLang="en-US" sz="1600" dirty="0">
                <a:solidFill>
                  <a:srgbClr val="015C7D"/>
                </a:solidFill>
              </a:rPr>
              <a:t>(Chemistry) has been awarded $579,234 by DOT for his project entitled “Examination of Engine to Engine PM Emissions Variability using an ARP Reference Sampling and Measurement System.”</a:t>
            </a:r>
          </a:p>
          <a:p>
            <a:pPr marL="342900" lvl="2" indent="-342900">
              <a:tabLst>
                <a:tab pos="339725" algn="l"/>
                <a:tab pos="687388" algn="l"/>
              </a:tabLst>
              <a:defRPr/>
            </a:pPr>
            <a:endParaRPr lang="en-US" altLang="en-US" sz="1600" dirty="0">
              <a:solidFill>
                <a:srgbClr val="015C7D"/>
              </a:solidFill>
            </a:endParaRPr>
          </a:p>
          <a:p>
            <a:pPr marL="342900" lvl="2" indent="-342900">
              <a:tabLst>
                <a:tab pos="339725" algn="l"/>
                <a:tab pos="687388" algn="l"/>
              </a:tabLst>
              <a:defRPr/>
            </a:pPr>
            <a:r>
              <a:rPr lang="en-US" altLang="en-US" sz="1600" b="1" dirty="0">
                <a:solidFill>
                  <a:srgbClr val="015C7D"/>
                </a:solidFill>
                <a:latin typeface="Orgon Slab" pitchFamily="50" charset="0"/>
              </a:rPr>
              <a:t>Gayla Olbricht </a:t>
            </a:r>
            <a:r>
              <a:rPr lang="en-US" altLang="en-US" sz="1600" dirty="0">
                <a:solidFill>
                  <a:srgbClr val="015C7D"/>
                </a:solidFill>
              </a:rPr>
              <a:t>(Mathematics and Statistics) has been awarded $6,250 by Brigham Young University for her project entitled “MCTP: Center for Undergraduate Research in Mathematics.”</a:t>
            </a:r>
          </a:p>
          <a:p>
            <a:pPr marL="342900" lvl="2" indent="-342900">
              <a:tabLst>
                <a:tab pos="339725" algn="l"/>
                <a:tab pos="687388" algn="l"/>
              </a:tabLst>
              <a:defRPr/>
            </a:pPr>
            <a:endParaRPr lang="en-US" altLang="en-US" sz="1600" b="1" dirty="0">
              <a:solidFill>
                <a:srgbClr val="015C7D"/>
              </a:solidFill>
            </a:endParaRPr>
          </a:p>
          <a:p>
            <a:pPr marL="342900" lvl="2" indent="-342900">
              <a:tabLst>
                <a:tab pos="339725" algn="l"/>
                <a:tab pos="687388" algn="l"/>
              </a:tabLst>
              <a:defRPr/>
            </a:pPr>
            <a:r>
              <a:rPr lang="en-US" altLang="en-US" sz="1600" b="1" dirty="0">
                <a:solidFill>
                  <a:srgbClr val="015C7D"/>
                </a:solidFill>
                <a:latin typeface="Orgon Slab" pitchFamily="50" charset="0"/>
              </a:rPr>
              <a:t>Julia Medvedeva </a:t>
            </a:r>
            <a:r>
              <a:rPr lang="en-US" altLang="en-US" sz="1600" dirty="0">
                <a:solidFill>
                  <a:srgbClr val="015C7D"/>
                </a:solidFill>
              </a:rPr>
              <a:t>(Physics) has received additional funding in the amount of $37,592 by Northwestern University for her project entitled “CEMRI: Multifunctional Nanoscale Materials Structure” bringing the total award amount to $210,410.</a:t>
            </a:r>
          </a:p>
          <a:p>
            <a:pPr marL="342900" lvl="2" indent="-342900">
              <a:tabLst>
                <a:tab pos="339725" algn="l"/>
                <a:tab pos="687388" algn="l"/>
              </a:tabLst>
              <a:defRPr/>
            </a:pPr>
            <a:endParaRPr lang="en-US" altLang="en-US" sz="1600" dirty="0">
              <a:solidFill>
                <a:srgbClr val="015C7D"/>
              </a:solidFill>
            </a:endParaRPr>
          </a:p>
          <a:p>
            <a:pPr marL="342900" lvl="2" indent="-342900">
              <a:tabLst>
                <a:tab pos="339725" algn="l"/>
                <a:tab pos="687388" algn="l"/>
              </a:tabLst>
              <a:defRPr/>
            </a:pPr>
            <a:r>
              <a:rPr lang="en-US" altLang="en-US" sz="1600" b="1" dirty="0">
                <a:solidFill>
                  <a:srgbClr val="015C7D"/>
                </a:solidFill>
                <a:latin typeface="Orgon Slab" pitchFamily="50" charset="0"/>
              </a:rPr>
              <a:t>Honglan Shi </a:t>
            </a:r>
            <a:r>
              <a:rPr lang="en-US" altLang="en-US" sz="1600" dirty="0">
                <a:solidFill>
                  <a:srgbClr val="015C7D"/>
                </a:solidFill>
              </a:rPr>
              <a:t>(Chemistry) has been awarded $68,853 by Tulsa Metropolitan Utility Authority for her project entitled “Harmful Algal Bloom and </a:t>
            </a:r>
            <a:r>
              <a:rPr lang="en-US" altLang="en-US" sz="1600" dirty="0" err="1">
                <a:solidFill>
                  <a:srgbClr val="015C7D"/>
                </a:solidFill>
              </a:rPr>
              <a:t>Cyanotoxin</a:t>
            </a:r>
            <a:r>
              <a:rPr lang="en-US" altLang="en-US" sz="1600" dirty="0">
                <a:solidFill>
                  <a:srgbClr val="015C7D"/>
                </a:solidFill>
              </a:rPr>
              <a:t> Control in City of Tulsa Drinking Water Treatment Plants.”</a:t>
            </a:r>
          </a:p>
          <a:p>
            <a:pPr marL="342900" lvl="2" indent="-342900">
              <a:tabLst>
                <a:tab pos="339725" algn="l"/>
                <a:tab pos="687388" algn="l"/>
              </a:tabLst>
              <a:defRPr/>
            </a:pPr>
            <a:endParaRPr lang="en-US" altLang="en-US" sz="19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106566" y="388838"/>
            <a:ext cx="6921360" cy="512895"/>
          </a:xfrm>
        </p:spPr>
        <p:txBody>
          <a:bodyPr/>
          <a:lstStyle/>
          <a:p>
            <a:r>
              <a:rPr lang="en-US" dirty="0" smtClean="0"/>
              <a:t>College of Arts, Sciences, and 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64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07740" y="854656"/>
            <a:ext cx="8725359" cy="3922194"/>
          </a:xfrm>
        </p:spPr>
        <p:txBody>
          <a:bodyPr/>
          <a:lstStyle/>
          <a:p>
            <a:r>
              <a:rPr lang="en-US" sz="1500" b="1" dirty="0" smtClean="0">
                <a:solidFill>
                  <a:srgbClr val="000000"/>
                </a:solidFill>
              </a:rPr>
              <a:t>Formula SAE Race Team </a:t>
            </a:r>
            <a:r>
              <a:rPr lang="en-US" sz="1500" dirty="0" smtClean="0">
                <a:solidFill>
                  <a:srgbClr val="005F83"/>
                </a:solidFill>
              </a:rPr>
              <a:t>ranked </a:t>
            </a:r>
            <a:r>
              <a:rPr lang="en-US" sz="1500" b="1" dirty="0" smtClean="0">
                <a:solidFill>
                  <a:srgbClr val="005F83"/>
                </a:solidFill>
              </a:rPr>
              <a:t>2</a:t>
            </a:r>
            <a:r>
              <a:rPr lang="en-US" sz="1500" b="1" baseline="30000" dirty="0" smtClean="0">
                <a:solidFill>
                  <a:srgbClr val="005F83"/>
                </a:solidFill>
              </a:rPr>
              <a:t>nd</a:t>
            </a:r>
            <a:r>
              <a:rPr lang="en-US" sz="1500" dirty="0" smtClean="0">
                <a:solidFill>
                  <a:srgbClr val="005F83"/>
                </a:solidFill>
              </a:rPr>
              <a:t> in the US and </a:t>
            </a:r>
            <a:r>
              <a:rPr lang="en-US" sz="1500" b="1" dirty="0" smtClean="0">
                <a:solidFill>
                  <a:srgbClr val="005F83"/>
                </a:solidFill>
              </a:rPr>
              <a:t>9</a:t>
            </a:r>
            <a:r>
              <a:rPr lang="en-US" sz="1500" b="1" baseline="30000" dirty="0" smtClean="0">
                <a:solidFill>
                  <a:srgbClr val="005F83"/>
                </a:solidFill>
              </a:rPr>
              <a:t>th</a:t>
            </a:r>
            <a:r>
              <a:rPr lang="en-US" sz="1500" b="1" dirty="0" smtClean="0">
                <a:solidFill>
                  <a:srgbClr val="005F83"/>
                </a:solidFill>
              </a:rPr>
              <a:t> </a:t>
            </a:r>
            <a:r>
              <a:rPr lang="en-US" sz="1500" dirty="0" smtClean="0">
                <a:solidFill>
                  <a:srgbClr val="005F83"/>
                </a:solidFill>
              </a:rPr>
              <a:t>in the World.</a:t>
            </a:r>
          </a:p>
          <a:p>
            <a:pPr marL="0" indent="0">
              <a:buNone/>
            </a:pPr>
            <a:endParaRPr lang="en-US" sz="1500" dirty="0" smtClean="0">
              <a:solidFill>
                <a:srgbClr val="005F83"/>
              </a:solidFill>
            </a:endParaRPr>
          </a:p>
          <a:p>
            <a:r>
              <a:rPr lang="en-US" sz="1500" b="1" dirty="0" smtClean="0">
                <a:solidFill>
                  <a:srgbClr val="000000"/>
                </a:solidFill>
              </a:rPr>
              <a:t>ArcelorMittal </a:t>
            </a:r>
            <a:r>
              <a:rPr lang="en-US" sz="1500" dirty="0" smtClean="0">
                <a:solidFill>
                  <a:srgbClr val="005F83"/>
                </a:solidFill>
              </a:rPr>
              <a:t>monetary contribution to S&amp;T.</a:t>
            </a:r>
          </a:p>
          <a:p>
            <a:pPr marL="0" indent="0">
              <a:buNone/>
            </a:pPr>
            <a:endParaRPr lang="en-US" sz="1500" dirty="0" smtClean="0">
              <a:solidFill>
                <a:srgbClr val="005F83"/>
              </a:solidFill>
            </a:endParaRPr>
          </a:p>
          <a:p>
            <a:r>
              <a:rPr lang="en-US" sz="1500" b="1" dirty="0" smtClean="0">
                <a:solidFill>
                  <a:srgbClr val="000000"/>
                </a:solidFill>
              </a:rPr>
              <a:t>Dr. Matt O’Keefe, (MSE) </a:t>
            </a:r>
            <a:r>
              <a:rPr lang="en-US" sz="1500" dirty="0" smtClean="0">
                <a:solidFill>
                  <a:srgbClr val="005F83"/>
                </a:solidFill>
              </a:rPr>
              <a:t>patented issued with </a:t>
            </a:r>
            <a:r>
              <a:rPr lang="en-US" sz="1500" dirty="0" err="1" smtClean="0">
                <a:solidFill>
                  <a:srgbClr val="005F83"/>
                </a:solidFill>
              </a:rPr>
              <a:t>Surender</a:t>
            </a:r>
            <a:r>
              <a:rPr lang="en-US" sz="1500" dirty="0" smtClean="0">
                <a:solidFill>
                  <a:srgbClr val="005F83"/>
                </a:solidFill>
              </a:rPr>
              <a:t> </a:t>
            </a:r>
            <a:r>
              <a:rPr lang="en-US" sz="1500" dirty="0" err="1" smtClean="0">
                <a:solidFill>
                  <a:srgbClr val="005F83"/>
                </a:solidFill>
              </a:rPr>
              <a:t>Maddela</a:t>
            </a:r>
            <a:r>
              <a:rPr lang="en-US" sz="1500" dirty="0" smtClean="0">
                <a:solidFill>
                  <a:srgbClr val="005F83"/>
                </a:solidFill>
              </a:rPr>
              <a:t> (now at GM Tech Center)</a:t>
            </a:r>
          </a:p>
          <a:p>
            <a:pPr marL="0" indent="0">
              <a:buNone/>
            </a:pPr>
            <a:endParaRPr lang="en-US" sz="1500" dirty="0" smtClean="0">
              <a:solidFill>
                <a:srgbClr val="005F83"/>
              </a:solidFill>
            </a:endParaRPr>
          </a:p>
          <a:p>
            <a:r>
              <a:rPr lang="en-US" sz="1500" dirty="0" smtClean="0">
                <a:solidFill>
                  <a:srgbClr val="005F83"/>
                </a:solidFill>
              </a:rPr>
              <a:t>S&amp;T earned the </a:t>
            </a:r>
            <a:r>
              <a:rPr lang="en-US" sz="1500" b="1" dirty="0" smtClean="0">
                <a:solidFill>
                  <a:srgbClr val="005F83"/>
                </a:solidFill>
              </a:rPr>
              <a:t>Faculty-Mile award </a:t>
            </a:r>
            <a:r>
              <a:rPr lang="en-US" sz="1500" dirty="0" smtClean="0">
                <a:solidFill>
                  <a:srgbClr val="005F83"/>
                </a:solidFill>
              </a:rPr>
              <a:t>for attendance at the ASEE Midwest Section annual meeting.</a:t>
            </a:r>
          </a:p>
          <a:p>
            <a:pPr marL="0" indent="0">
              <a:buNone/>
            </a:pPr>
            <a:endParaRPr lang="en-US" sz="1500" dirty="0" smtClean="0">
              <a:solidFill>
                <a:srgbClr val="005F83"/>
              </a:solidFill>
            </a:endParaRPr>
          </a:p>
          <a:p>
            <a:r>
              <a:rPr lang="en-US" sz="1500" b="1" dirty="0" smtClean="0">
                <a:solidFill>
                  <a:srgbClr val="000000"/>
                </a:solidFill>
              </a:rPr>
              <a:t>Dr. Christi Patton Luks, (ChBE) </a:t>
            </a:r>
            <a:r>
              <a:rPr lang="en-US" sz="1500" dirty="0" smtClean="0">
                <a:solidFill>
                  <a:srgbClr val="005F83"/>
                </a:solidFill>
              </a:rPr>
              <a:t>received the </a:t>
            </a:r>
            <a:r>
              <a:rPr lang="en-US" sz="1500" b="1" dirty="0" smtClean="0">
                <a:solidFill>
                  <a:srgbClr val="005F83"/>
                </a:solidFill>
              </a:rPr>
              <a:t>Outstanding Service Award </a:t>
            </a:r>
            <a:r>
              <a:rPr lang="en-US" sz="1500" dirty="0" smtClean="0">
                <a:solidFill>
                  <a:srgbClr val="005F83"/>
                </a:solidFill>
              </a:rPr>
              <a:t>for outstanding service to engineering and technology education and her involvement in ASEE and ASEE Midwest Section activities.</a:t>
            </a:r>
          </a:p>
          <a:p>
            <a:pPr marL="0" indent="0">
              <a:buNone/>
            </a:pPr>
            <a:endParaRPr lang="en-US" sz="1500" dirty="0" smtClean="0">
              <a:solidFill>
                <a:srgbClr val="005F83"/>
              </a:solidFill>
            </a:endParaRPr>
          </a:p>
          <a:p>
            <a:r>
              <a:rPr lang="en-US" sz="1500" b="1" dirty="0" smtClean="0">
                <a:solidFill>
                  <a:srgbClr val="000000"/>
                </a:solidFill>
              </a:rPr>
              <a:t>Dr. </a:t>
            </a:r>
            <a:r>
              <a:rPr lang="en-US" sz="1500" b="1" dirty="0" err="1" smtClean="0">
                <a:solidFill>
                  <a:srgbClr val="000000"/>
                </a:solidFill>
              </a:rPr>
              <a:t>Amardeep</a:t>
            </a:r>
            <a:r>
              <a:rPr lang="en-US" sz="1500" b="1" dirty="0" smtClean="0">
                <a:solidFill>
                  <a:srgbClr val="000000"/>
                </a:solidFill>
              </a:rPr>
              <a:t> Kaur, (ECE) </a:t>
            </a:r>
            <a:r>
              <a:rPr lang="en-US" sz="1500" dirty="0" smtClean="0">
                <a:solidFill>
                  <a:srgbClr val="005F83"/>
                </a:solidFill>
              </a:rPr>
              <a:t>elected chair-elect of the ASEE Midwest Section.</a:t>
            </a:r>
          </a:p>
          <a:p>
            <a:pPr marL="0" indent="0">
              <a:buNone/>
            </a:pPr>
            <a:endParaRPr lang="en-US" sz="1500" dirty="0" smtClean="0">
              <a:solidFill>
                <a:srgbClr val="005F83"/>
              </a:solidFill>
            </a:endParaRPr>
          </a:p>
          <a:p>
            <a:r>
              <a:rPr lang="en-US" sz="1500" b="1" dirty="0" smtClean="0">
                <a:solidFill>
                  <a:srgbClr val="000000"/>
                </a:solidFill>
              </a:rPr>
              <a:t>Dr. John Myers, (CArEE) </a:t>
            </a:r>
            <a:r>
              <a:rPr lang="en-US" sz="1500" dirty="0" smtClean="0">
                <a:solidFill>
                  <a:srgbClr val="005F83"/>
                </a:solidFill>
              </a:rPr>
              <a:t>named to the Editorial Board of the Journal Sustainability in Engineering and Science.</a:t>
            </a:r>
          </a:p>
          <a:p>
            <a:endParaRPr lang="en-US" sz="1500" dirty="0" smtClean="0">
              <a:solidFill>
                <a:srgbClr val="005F83"/>
              </a:solidFill>
            </a:endParaRPr>
          </a:p>
          <a:p>
            <a:r>
              <a:rPr lang="en-US" sz="1500" b="1" dirty="0" smtClean="0">
                <a:solidFill>
                  <a:srgbClr val="000000"/>
                </a:solidFill>
              </a:rPr>
              <a:t>Dr. Genda Chen, (CArEE)</a:t>
            </a:r>
            <a:r>
              <a:rPr lang="en-US" sz="1500" dirty="0" smtClean="0">
                <a:solidFill>
                  <a:srgbClr val="005F83"/>
                </a:solidFill>
              </a:rPr>
              <a:t> interviewed by The Economist, a notable international news magazine about his research on bridge scour and his “smart rocks”</a:t>
            </a:r>
            <a:endParaRPr lang="en-US" sz="1500" dirty="0">
              <a:solidFill>
                <a:srgbClr val="005F8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4853" y="358657"/>
            <a:ext cx="8311135" cy="991999"/>
          </a:xfrm>
        </p:spPr>
        <p:txBody>
          <a:bodyPr/>
          <a:lstStyle/>
          <a:p>
            <a:pPr algn="ctr"/>
            <a:r>
              <a:rPr lang="en-US" dirty="0" smtClean="0"/>
              <a:t>College of Engineering and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030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9669" y="1191428"/>
            <a:ext cx="8083564" cy="4450977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en-US" sz="2100" b="1" dirty="0">
                <a:solidFill>
                  <a:srgbClr val="005F83"/>
                </a:solidFill>
              </a:rPr>
              <a:t>Fellowships, Scholarships &amp; Awards</a:t>
            </a:r>
          </a:p>
          <a:p>
            <a:pPr lvl="1">
              <a:buFont typeface="Arial" charset="0"/>
              <a:buChar char="•"/>
            </a:pPr>
            <a:r>
              <a:rPr lang="en-US" altLang="en-US" sz="1600" dirty="0">
                <a:solidFill>
                  <a:srgbClr val="005F83"/>
                </a:solidFill>
              </a:rPr>
              <a:t>Our office is coordinating and assisting with nominations and applications for national and international scholarships and fellowships.  </a:t>
            </a:r>
            <a:endParaRPr lang="en-US" altLang="en-US" sz="1600" i="1" dirty="0">
              <a:solidFill>
                <a:srgbClr val="005F83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altLang="en-US" sz="2100" b="1" dirty="0">
                <a:solidFill>
                  <a:srgbClr val="005F83"/>
                </a:solidFill>
              </a:rPr>
              <a:t>Experiential Learning Awards &amp; Service Learning Awards</a:t>
            </a:r>
          </a:p>
          <a:p>
            <a:pPr lvl="1">
              <a:buFont typeface="Arial" charset="0"/>
              <a:buChar char="•"/>
            </a:pPr>
            <a:r>
              <a:rPr lang="en-US" altLang="en-US" sz="1600" dirty="0">
                <a:solidFill>
                  <a:srgbClr val="005F83"/>
                </a:solidFill>
              </a:rPr>
              <a:t>Faculty and Staff Awards</a:t>
            </a:r>
          </a:p>
          <a:p>
            <a:pPr lvl="1">
              <a:buFont typeface="Arial" charset="0"/>
              <a:buChar char="•"/>
            </a:pPr>
            <a:r>
              <a:rPr lang="en-US" altLang="en-US" sz="1600" dirty="0">
                <a:solidFill>
                  <a:srgbClr val="005F83"/>
                </a:solidFill>
              </a:rPr>
              <a:t>Nominations Due November 18</a:t>
            </a:r>
            <a:r>
              <a:rPr lang="en-US" altLang="en-US" sz="1600" baseline="30000" dirty="0">
                <a:solidFill>
                  <a:srgbClr val="005F83"/>
                </a:solidFill>
              </a:rPr>
              <a:t>th</a:t>
            </a:r>
            <a:r>
              <a:rPr lang="en-US" altLang="en-US" sz="1600" dirty="0">
                <a:solidFill>
                  <a:srgbClr val="005F83"/>
                </a:solidFill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altLang="en-US" sz="2100" b="1" dirty="0">
                <a:solidFill>
                  <a:srgbClr val="005F83"/>
                </a:solidFill>
              </a:rPr>
              <a:t>Curators’ Teaching Summit </a:t>
            </a:r>
          </a:p>
          <a:p>
            <a:pPr lvl="1">
              <a:buFont typeface="Arial" charset="0"/>
              <a:buChar char="•"/>
            </a:pPr>
            <a:r>
              <a:rPr lang="en-US" altLang="en-US" sz="1600" dirty="0">
                <a:solidFill>
                  <a:srgbClr val="005F83"/>
                </a:solidFill>
              </a:rPr>
              <a:t>The 2</a:t>
            </a:r>
            <a:r>
              <a:rPr lang="en-US" altLang="en-US" sz="1600" baseline="30000" dirty="0">
                <a:solidFill>
                  <a:srgbClr val="005F83"/>
                </a:solidFill>
              </a:rPr>
              <a:t>nd</a:t>
            </a:r>
            <a:r>
              <a:rPr lang="en-US" altLang="en-US" sz="1600" dirty="0">
                <a:solidFill>
                  <a:srgbClr val="005F83"/>
                </a:solidFill>
              </a:rPr>
              <a:t> session of the annual Curators’ Teaching Summit was October 13</a:t>
            </a:r>
            <a:r>
              <a:rPr lang="en-US" altLang="en-US" sz="1600" baseline="30000" dirty="0">
                <a:solidFill>
                  <a:srgbClr val="005F83"/>
                </a:solidFill>
              </a:rPr>
              <a:t>th</a:t>
            </a:r>
            <a:r>
              <a:rPr lang="en-US" altLang="en-US" sz="1600" dirty="0">
                <a:solidFill>
                  <a:srgbClr val="005F83"/>
                </a:solidFill>
              </a:rPr>
              <a:t> </a:t>
            </a:r>
          </a:p>
          <a:p>
            <a:pPr lvl="1">
              <a:buFont typeface="Arial" charset="0"/>
              <a:buChar char="•"/>
            </a:pPr>
            <a:r>
              <a:rPr lang="en-US" altLang="en-US" sz="1600" dirty="0">
                <a:solidFill>
                  <a:srgbClr val="005F83"/>
                </a:solidFill>
              </a:rPr>
              <a:t>43 participants, Topic was “</a:t>
            </a:r>
            <a:r>
              <a:rPr lang="en-US" altLang="en-US" sz="1600" b="1" dirty="0">
                <a:solidFill>
                  <a:srgbClr val="005F83"/>
                </a:solidFill>
              </a:rPr>
              <a:t>Practical Tips to Help Students Succeed in Your Class</a:t>
            </a:r>
            <a:r>
              <a:rPr lang="en-US" altLang="en-US" sz="1600" dirty="0">
                <a:solidFill>
                  <a:srgbClr val="005F83"/>
                </a:solidFill>
              </a:rPr>
              <a:t>”</a:t>
            </a:r>
          </a:p>
          <a:p>
            <a:pPr>
              <a:buFont typeface="Wingdings" pitchFamily="2" charset="2"/>
              <a:buChar char="v"/>
            </a:pPr>
            <a:r>
              <a:rPr lang="en-US" altLang="en-US" sz="2100" b="1" dirty="0">
                <a:solidFill>
                  <a:srgbClr val="005F83"/>
                </a:solidFill>
              </a:rPr>
              <a:t>Service Learning Symposium and Civic Engagement Fair</a:t>
            </a:r>
          </a:p>
          <a:p>
            <a:pPr lvl="1">
              <a:buFont typeface="Arial" charset="0"/>
              <a:buChar char="•"/>
            </a:pPr>
            <a:r>
              <a:rPr lang="en-US" altLang="en-US" sz="1600" dirty="0">
                <a:solidFill>
                  <a:srgbClr val="005F83"/>
                </a:solidFill>
              </a:rPr>
              <a:t>The service learning symposium in conjunction with the civic engagement </a:t>
            </a:r>
            <a:br>
              <a:rPr lang="en-US" altLang="en-US" sz="1600" dirty="0">
                <a:solidFill>
                  <a:srgbClr val="005F83"/>
                </a:solidFill>
              </a:rPr>
            </a:br>
            <a:r>
              <a:rPr lang="en-US" altLang="en-US" sz="1600" dirty="0">
                <a:solidFill>
                  <a:srgbClr val="005F83"/>
                </a:solidFill>
              </a:rPr>
              <a:t>fair was successful with over 80 participants.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9669" y="454081"/>
            <a:ext cx="8184662" cy="548360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/>
              <a:t>Office of Undergraduate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01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92605" y="1433945"/>
            <a:ext cx="8616214" cy="268954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15C7D"/>
                </a:solidFill>
              </a:rPr>
              <a:t>For domestic doctoral students </a:t>
            </a:r>
          </a:p>
          <a:p>
            <a:r>
              <a:rPr lang="en-US" dirty="0" smtClean="0">
                <a:solidFill>
                  <a:srgbClr val="015C7D"/>
                </a:solidFill>
              </a:rPr>
              <a:t>Nominated by department</a:t>
            </a:r>
          </a:p>
          <a:p>
            <a:r>
              <a:rPr lang="en-US" dirty="0" smtClean="0">
                <a:solidFill>
                  <a:srgbClr val="015C7D"/>
                </a:solidFill>
              </a:rPr>
              <a:t>$10,000 fellowship annually (ON TOP of 50% FTE and tuition/supplemental fees included with that appointment)</a:t>
            </a:r>
          </a:p>
          <a:p>
            <a:r>
              <a:rPr lang="en-US" dirty="0" smtClean="0">
                <a:solidFill>
                  <a:srgbClr val="015C7D"/>
                </a:solidFill>
              </a:rPr>
              <a:t>Remittance of dedicated fees (IT, activities, health center fees)</a:t>
            </a:r>
          </a:p>
          <a:p>
            <a:r>
              <a:rPr lang="en-US" dirty="0" smtClean="0">
                <a:solidFill>
                  <a:srgbClr val="015C7D"/>
                </a:solidFill>
              </a:rPr>
              <a:t>4 years for students with a Master’s, 5 years for students with a bachelor’s</a:t>
            </a:r>
          </a:p>
          <a:p>
            <a:r>
              <a:rPr lang="en-US" dirty="0" smtClean="0">
                <a:solidFill>
                  <a:srgbClr val="015C7D"/>
                </a:solidFill>
              </a:rPr>
              <a:t>Application process will open in Nov. for students who will begin a doctoral program in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04612" y="512985"/>
            <a:ext cx="8184662" cy="991999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Office of Graduate Studies:</a:t>
            </a:r>
          </a:p>
          <a:p>
            <a:r>
              <a:rPr lang="en-US" dirty="0" smtClean="0"/>
              <a:t>New Chancellor’s Distinguished Fellowship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04612" y="4123491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3000" b="0" i="0" kern="1200" baseline="0">
                <a:solidFill>
                  <a:srgbClr val="509E2F"/>
                </a:solidFill>
                <a:latin typeface="Orgon Slab Medium"/>
                <a:ea typeface="+mn-ea"/>
                <a:cs typeface="Orgon Slab Medium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New GRA/GTA/GA Funding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2605" y="4527251"/>
            <a:ext cx="8616214" cy="218527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400" b="0" i="0" kern="1200" baseline="0">
                <a:solidFill>
                  <a:srgbClr val="509E2F"/>
                </a:solidFill>
                <a:latin typeface="Orgon Slab Light"/>
                <a:ea typeface="+mn-ea"/>
                <a:cs typeface="Orgon Slab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 baseline="0">
                <a:solidFill>
                  <a:srgbClr val="509E2F"/>
                </a:solidFill>
                <a:latin typeface="Orgon Slab Light"/>
                <a:ea typeface="+mn-ea"/>
                <a:cs typeface="Orgon Slab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0" i="0" kern="1200" baseline="0">
                <a:solidFill>
                  <a:srgbClr val="509E2F"/>
                </a:solidFill>
                <a:latin typeface="Orgon Slab Light"/>
                <a:ea typeface="+mn-ea"/>
                <a:cs typeface="Orgon Slab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rgbClr val="509E2F"/>
                </a:solidFill>
                <a:latin typeface="Orgon Slab Light"/>
                <a:ea typeface="+mn-ea"/>
                <a:cs typeface="Orgon Slab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0" i="0" kern="1200" baseline="0">
                <a:solidFill>
                  <a:srgbClr val="509E2F"/>
                </a:solidFill>
                <a:latin typeface="Orgon Slab Light"/>
                <a:ea typeface="+mn-ea"/>
                <a:cs typeface="Orgon Slab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15C7D"/>
                </a:solidFill>
                <a:latin typeface="Orgon Slab" panose="02000503000000020004" pitchFamily="50" charset="0"/>
              </a:rPr>
              <a:t>Any PhD student on a 37.5% FTE GRA/GTA/GA appointment or higher AND any MS student in a non-PhD granting department on a 37.5% FTE GRA/GTA/GA appointment or higher appointment will receive: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15C7D"/>
                </a:solidFill>
                <a:latin typeface="Orgon Slab" panose="02000503000000020004" pitchFamily="50" charset="0"/>
              </a:rPr>
              <a:t>Remittance of tuition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15C7D"/>
                </a:solidFill>
                <a:latin typeface="Orgon Slab" panose="02000503000000020004" pitchFamily="50" charset="0"/>
              </a:rPr>
              <a:t>Remittance of supplemental fees</a:t>
            </a:r>
          </a:p>
        </p:txBody>
      </p:sp>
    </p:spTree>
    <p:extLst>
      <p:ext uri="{BB962C8B-B14F-4D97-AF65-F5344CB8AC3E}">
        <p14:creationId xmlns:p14="http://schemas.microsoft.com/office/powerpoint/2010/main" val="378227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839747" y="989484"/>
            <a:ext cx="7670800" cy="4541522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Orgon Slab"/>
                <a:ea typeface="+mn-ea"/>
                <a:cs typeface="Orgon Slab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Faculty questions/concerns following Chancellor’s visits and other recent venues.</a:t>
            </a:r>
          </a:p>
          <a:p>
            <a:endParaRPr lang="en-US" dirty="0" smtClean="0"/>
          </a:p>
          <a:p>
            <a:pPr marL="457200" indent="-457200" algn="l">
              <a:buFont typeface="Arial"/>
              <a:buAutoNum type="arabicPeriod"/>
            </a:pPr>
            <a:r>
              <a:rPr lang="en-US" dirty="0" smtClean="0"/>
              <a:t>Academic Budget Comparison</a:t>
            </a:r>
          </a:p>
          <a:p>
            <a:pPr marL="457200" indent="-457200" algn="l">
              <a:buFont typeface="Arial"/>
              <a:buAutoNum type="arabicPeriod"/>
            </a:pPr>
            <a:r>
              <a:rPr lang="en-US" dirty="0" smtClean="0"/>
              <a:t>Faculty Hiring vs Enrollment Trends</a:t>
            </a:r>
          </a:p>
          <a:p>
            <a:pPr marL="457200" indent="-457200" algn="l">
              <a:buFont typeface="Arial"/>
              <a:buAutoNum type="arabicPeriod"/>
            </a:pPr>
            <a:r>
              <a:rPr lang="en-US" dirty="0" smtClean="0"/>
              <a:t>Student-Faculty Ratio Comparisons</a:t>
            </a:r>
          </a:p>
          <a:p>
            <a:pPr marL="457200" indent="-457200" algn="l">
              <a:buFont typeface="Arial"/>
              <a:buAutoNum type="arabicPeriod"/>
            </a:pPr>
            <a:r>
              <a:rPr lang="en-US" dirty="0" smtClean="0"/>
              <a:t>Faculty Raise Summary</a:t>
            </a:r>
          </a:p>
          <a:p>
            <a:pPr marL="457200" indent="-457200" algn="l">
              <a:buFont typeface="Arial"/>
              <a:buAutoNum type="arabicPeriod"/>
            </a:pPr>
            <a:r>
              <a:rPr lang="en-US" dirty="0" smtClean="0"/>
              <a:t>Faculty Retention Summary</a:t>
            </a:r>
          </a:p>
          <a:p>
            <a:pPr marL="457200" indent="-457200" algn="l">
              <a:buFont typeface="Arial"/>
              <a:buAutoNum type="arabicPeriod"/>
            </a:pPr>
            <a:r>
              <a:rPr lang="en-US" dirty="0" smtClean="0"/>
              <a:t>Future Sharing of Information</a:t>
            </a:r>
          </a:p>
          <a:p>
            <a:pPr marL="457200" indent="-457200" algn="l">
              <a:buFont typeface="Arial"/>
              <a:buAutoNum type="arabicPeriod"/>
            </a:pPr>
            <a:r>
              <a:rPr lang="en-US" dirty="0" smtClean="0"/>
              <a:t>Strategic Faculty Hires</a:t>
            </a:r>
          </a:p>
          <a:p>
            <a:pPr marL="457200" indent="-457200" algn="l">
              <a:buFont typeface="Arial"/>
              <a:buAutoNum type="arabicPeriod"/>
            </a:pPr>
            <a:r>
              <a:rPr lang="en-US" dirty="0" smtClean="0"/>
              <a:t>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494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530664"/>
            <a:ext cx="8196210" cy="4445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Three Minute Thesis (3MT)</a:t>
            </a:r>
          </a:p>
          <a:p>
            <a:r>
              <a:rPr lang="en-US" dirty="0" smtClean="0">
                <a:solidFill>
                  <a:srgbClr val="015C7D"/>
                </a:solidFill>
              </a:rPr>
              <a:t>Preliminary </a:t>
            </a:r>
            <a:r>
              <a:rPr lang="en-US" dirty="0">
                <a:solidFill>
                  <a:srgbClr val="015C7D"/>
                </a:solidFill>
              </a:rPr>
              <a:t>and Semi-Final Rounds held 10/5</a:t>
            </a:r>
          </a:p>
          <a:p>
            <a:r>
              <a:rPr lang="en-US" dirty="0">
                <a:solidFill>
                  <a:srgbClr val="015C7D"/>
                </a:solidFill>
              </a:rPr>
              <a:t>Final Round held 10/6</a:t>
            </a:r>
          </a:p>
          <a:p>
            <a:r>
              <a:rPr lang="en-US" dirty="0">
                <a:solidFill>
                  <a:srgbClr val="015C7D"/>
                </a:solidFill>
              </a:rPr>
              <a:t>30 students participated</a:t>
            </a:r>
          </a:p>
          <a:p>
            <a:pPr lvl="1"/>
            <a:r>
              <a:rPr lang="en-US" dirty="0">
                <a:solidFill>
                  <a:srgbClr val="015C7D"/>
                </a:solidFill>
              </a:rPr>
              <a:t>6 finalists:</a:t>
            </a:r>
          </a:p>
          <a:p>
            <a:pPr lvl="2"/>
            <a:r>
              <a:rPr lang="en-US" dirty="0">
                <a:solidFill>
                  <a:srgbClr val="015C7D"/>
                </a:solidFill>
              </a:rPr>
              <a:t>Joshua Heck (Mech. Eng., MS) – 1</a:t>
            </a:r>
            <a:r>
              <a:rPr lang="en-US" baseline="30000" dirty="0">
                <a:solidFill>
                  <a:srgbClr val="015C7D"/>
                </a:solidFill>
              </a:rPr>
              <a:t>st</a:t>
            </a:r>
            <a:r>
              <a:rPr lang="en-US" dirty="0">
                <a:solidFill>
                  <a:srgbClr val="015C7D"/>
                </a:solidFill>
              </a:rPr>
              <a:t> Place</a:t>
            </a:r>
          </a:p>
          <a:p>
            <a:pPr lvl="2"/>
            <a:r>
              <a:rPr lang="en-US" dirty="0">
                <a:solidFill>
                  <a:srgbClr val="015C7D"/>
                </a:solidFill>
              </a:rPr>
              <a:t>Michelle Gegel (Mech. Eng., PhD) – 2</a:t>
            </a:r>
            <a:r>
              <a:rPr lang="en-US" baseline="30000" dirty="0">
                <a:solidFill>
                  <a:srgbClr val="015C7D"/>
                </a:solidFill>
              </a:rPr>
              <a:t>nd</a:t>
            </a:r>
            <a:r>
              <a:rPr lang="en-US" dirty="0">
                <a:solidFill>
                  <a:srgbClr val="015C7D"/>
                </a:solidFill>
              </a:rPr>
              <a:t> Place</a:t>
            </a:r>
          </a:p>
          <a:p>
            <a:pPr lvl="2"/>
            <a:r>
              <a:rPr lang="en-US" dirty="0">
                <a:solidFill>
                  <a:srgbClr val="015C7D"/>
                </a:solidFill>
              </a:rPr>
              <a:t>Jatin Mehta (Chemistry, PhD) – People’s Choice</a:t>
            </a:r>
          </a:p>
          <a:p>
            <a:pPr lvl="2"/>
            <a:r>
              <a:rPr lang="en-US" dirty="0" err="1">
                <a:solidFill>
                  <a:srgbClr val="015C7D"/>
                </a:solidFill>
              </a:rPr>
              <a:t>Lizzette</a:t>
            </a:r>
            <a:r>
              <a:rPr lang="en-US" dirty="0">
                <a:solidFill>
                  <a:srgbClr val="015C7D"/>
                </a:solidFill>
              </a:rPr>
              <a:t> Perez-</a:t>
            </a:r>
            <a:r>
              <a:rPr lang="en-US" dirty="0" err="1">
                <a:solidFill>
                  <a:srgbClr val="015C7D"/>
                </a:solidFill>
              </a:rPr>
              <a:t>Lespier</a:t>
            </a:r>
            <a:r>
              <a:rPr lang="en-US" dirty="0">
                <a:solidFill>
                  <a:srgbClr val="015C7D"/>
                </a:solidFill>
              </a:rPr>
              <a:t> (Eng. </a:t>
            </a:r>
            <a:r>
              <a:rPr lang="en-US" dirty="0" err="1">
                <a:solidFill>
                  <a:srgbClr val="015C7D"/>
                </a:solidFill>
              </a:rPr>
              <a:t>Mng</a:t>
            </a:r>
            <a:r>
              <a:rPr lang="en-US" dirty="0">
                <a:solidFill>
                  <a:srgbClr val="015C7D"/>
                </a:solidFill>
              </a:rPr>
              <a:t>., PhD)</a:t>
            </a:r>
          </a:p>
          <a:p>
            <a:pPr lvl="2"/>
            <a:r>
              <a:rPr lang="en-US" dirty="0" err="1">
                <a:solidFill>
                  <a:srgbClr val="015C7D"/>
                </a:solidFill>
              </a:rPr>
              <a:t>Keerthana</a:t>
            </a:r>
            <a:r>
              <a:rPr lang="en-US" dirty="0">
                <a:solidFill>
                  <a:srgbClr val="015C7D"/>
                </a:solidFill>
              </a:rPr>
              <a:t> </a:t>
            </a:r>
            <a:r>
              <a:rPr lang="en-US" dirty="0" err="1">
                <a:solidFill>
                  <a:srgbClr val="015C7D"/>
                </a:solidFill>
              </a:rPr>
              <a:t>Pamidimukkala</a:t>
            </a:r>
            <a:r>
              <a:rPr lang="en-US" dirty="0">
                <a:solidFill>
                  <a:srgbClr val="015C7D"/>
                </a:solidFill>
              </a:rPr>
              <a:t> (Elec. Eng., MS)</a:t>
            </a:r>
          </a:p>
          <a:p>
            <a:pPr lvl="2"/>
            <a:r>
              <a:rPr lang="en-US" dirty="0" err="1">
                <a:solidFill>
                  <a:srgbClr val="015C7D"/>
                </a:solidFill>
              </a:rPr>
              <a:t>Zuhair</a:t>
            </a:r>
            <a:r>
              <a:rPr lang="en-US" dirty="0">
                <a:solidFill>
                  <a:srgbClr val="015C7D"/>
                </a:solidFill>
              </a:rPr>
              <a:t> Al-</a:t>
            </a:r>
            <a:r>
              <a:rPr lang="en-US" dirty="0" err="1">
                <a:solidFill>
                  <a:srgbClr val="015C7D"/>
                </a:solidFill>
              </a:rPr>
              <a:t>Jaberi</a:t>
            </a:r>
            <a:r>
              <a:rPr lang="en-US" dirty="0">
                <a:solidFill>
                  <a:srgbClr val="015C7D"/>
                </a:solidFill>
              </a:rPr>
              <a:t> (Civil Eng., PhD)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33212" y="538665"/>
            <a:ext cx="8184662" cy="9919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Office of Graduate Studies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3864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59305" y="1515909"/>
            <a:ext cx="8196210" cy="3701376"/>
          </a:xfrm>
        </p:spPr>
        <p:txBody>
          <a:bodyPr/>
          <a:lstStyle/>
          <a:p>
            <a:pPr marL="233363" indent="-233363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>
                <a:solidFill>
                  <a:srgbClr val="015C7D"/>
                </a:solidFill>
              </a:rPr>
              <a:t>Summary of FY17 activities year-to-date (July)</a:t>
            </a:r>
          </a:p>
          <a:p>
            <a:pPr marL="798513" lvl="1" indent="-341313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rgbClr val="015C7D"/>
                </a:solidFill>
              </a:rPr>
              <a:t>Number of funded proposals is down 26% for a total of 20</a:t>
            </a:r>
          </a:p>
          <a:p>
            <a:pPr marL="1198563" lvl="2" indent="-341313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>
                <a:solidFill>
                  <a:srgbClr val="015C7D"/>
                </a:solidFill>
              </a:rPr>
              <a:t>Total dollars is $2M which is down by 42%</a:t>
            </a:r>
          </a:p>
          <a:p>
            <a:pPr marL="798513" lvl="1" indent="-341313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rgbClr val="015C7D"/>
                </a:solidFill>
              </a:rPr>
              <a:t>Number of new proposals submitted is up 34% for a total of 39</a:t>
            </a:r>
          </a:p>
          <a:p>
            <a:pPr marL="1198563" lvl="2" indent="-341313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000" dirty="0">
                <a:solidFill>
                  <a:srgbClr val="015C7D"/>
                </a:solidFill>
              </a:rPr>
              <a:t>Total dollars is $15M which is up by 37%</a:t>
            </a:r>
          </a:p>
          <a:p>
            <a:pPr marL="798513" lvl="1" indent="-341313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rgbClr val="015C7D"/>
                </a:solidFill>
              </a:rPr>
              <a:t>Number of active awards is up by 11% at  627</a:t>
            </a:r>
          </a:p>
          <a:p>
            <a:pPr marL="798513" lvl="1" indent="-341313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rgbClr val="015C7D"/>
                </a:solidFill>
              </a:rPr>
              <a:t>Total expenditures is $3.3M which is down by 5%</a:t>
            </a:r>
          </a:p>
          <a:p>
            <a:pPr marL="798513" lvl="1" indent="-341313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rgbClr val="015C7D"/>
                </a:solidFill>
              </a:rPr>
              <a:t>Net grant and contract expenditures is $3M which is down by 7%</a:t>
            </a:r>
          </a:p>
          <a:p>
            <a:pPr marL="798513" lvl="1" indent="-341313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rgbClr val="015C7D"/>
                </a:solidFill>
              </a:rPr>
              <a:t>F&amp;A recovered is $701K which is down by1%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3200" dirty="0"/>
              <a:t>Office of </a:t>
            </a:r>
            <a:r>
              <a:rPr lang="en-US" sz="3200" dirty="0" smtClean="0"/>
              <a:t>Sponsored Programs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928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54503" y="1056167"/>
            <a:ext cx="4160209" cy="171538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5F83"/>
                </a:solidFill>
              </a:rPr>
              <a:t>Student Art Exhibit, Opening </a:t>
            </a:r>
            <a:r>
              <a:rPr lang="en-US" sz="2000" dirty="0">
                <a:solidFill>
                  <a:srgbClr val="005F83"/>
                </a:solidFill>
              </a:rPr>
              <a:t>10/17/2016</a:t>
            </a:r>
            <a:r>
              <a:rPr lang="en-US" sz="2000" dirty="0" smtClean="0">
                <a:solidFill>
                  <a:srgbClr val="005F83"/>
                </a:solidFill>
              </a:rPr>
              <a:t>.  Prizes and exhibit sponsored by the Library and CASB</a:t>
            </a:r>
            <a:r>
              <a:rPr lang="en-US" dirty="0" smtClean="0">
                <a:solidFill>
                  <a:srgbClr val="005F83"/>
                </a:solidFill>
              </a:rPr>
              <a:t>.  </a:t>
            </a:r>
            <a:r>
              <a:rPr lang="en-US" sz="2000" dirty="0" smtClean="0">
                <a:solidFill>
                  <a:srgbClr val="005F83"/>
                </a:solidFill>
              </a:rPr>
              <a:t>Please visit, Library, 2</a:t>
            </a:r>
            <a:r>
              <a:rPr lang="en-US" sz="2000" baseline="30000" dirty="0" smtClean="0">
                <a:solidFill>
                  <a:srgbClr val="005F83"/>
                </a:solidFill>
              </a:rPr>
              <a:t>nd</a:t>
            </a:r>
            <a:r>
              <a:rPr lang="en-US" sz="2000" dirty="0" smtClean="0">
                <a:solidFill>
                  <a:srgbClr val="005F83"/>
                </a:solidFill>
              </a:rPr>
              <a:t> floor.  </a:t>
            </a:r>
          </a:p>
          <a:p>
            <a:pPr marL="0" indent="0">
              <a:buNone/>
            </a:pPr>
            <a:endParaRPr lang="en-US" dirty="0">
              <a:solidFill>
                <a:srgbClr val="005F8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4853" y="523910"/>
            <a:ext cx="8311135" cy="991999"/>
          </a:xfrm>
        </p:spPr>
        <p:txBody>
          <a:bodyPr/>
          <a:lstStyle/>
          <a:p>
            <a:pPr algn="ctr"/>
            <a:r>
              <a:rPr lang="en-US" dirty="0" smtClean="0"/>
              <a:t>Curtis Laws Wilson Library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3035447"/>
            <a:ext cx="4273412" cy="320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486" y="1302338"/>
            <a:ext cx="3246943" cy="346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76690" y="5068216"/>
            <a:ext cx="27669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D8D9DA">
                    <a:lumMod val="10000"/>
                  </a:srgbClr>
                </a:solidFill>
                <a:latin typeface="Orgon Slab Light" pitchFamily="50" charset="0"/>
              </a:rPr>
              <a:t>Art in the Library Committee:  Roger </a:t>
            </a:r>
            <a:r>
              <a:rPr lang="en-US" sz="1400" dirty="0">
                <a:solidFill>
                  <a:srgbClr val="D8D9DA">
                    <a:lumMod val="10000"/>
                  </a:srgbClr>
                </a:solidFill>
                <a:latin typeface="Orgon Slab Light" pitchFamily="50" charset="0"/>
              </a:rPr>
              <a:t>Weaver (facilitator</a:t>
            </a:r>
            <a:r>
              <a:rPr lang="en-US" sz="1400" dirty="0" smtClean="0">
                <a:solidFill>
                  <a:srgbClr val="D8D9DA">
                    <a:lumMod val="10000"/>
                  </a:srgbClr>
                </a:solidFill>
                <a:latin typeface="Orgon Slab Light" pitchFamily="50" charset="0"/>
              </a:rPr>
              <a:t>), </a:t>
            </a:r>
            <a:r>
              <a:rPr lang="en-US" sz="1400" dirty="0">
                <a:solidFill>
                  <a:srgbClr val="D8D9DA">
                    <a:lumMod val="10000"/>
                  </a:srgbClr>
                </a:solidFill>
                <a:latin typeface="Orgon Slab Light" pitchFamily="50" charset="0"/>
              </a:rPr>
              <a:t>Tracy </a:t>
            </a:r>
            <a:r>
              <a:rPr lang="en-US" sz="1400" dirty="0" smtClean="0">
                <a:solidFill>
                  <a:srgbClr val="D8D9DA">
                    <a:lumMod val="10000"/>
                  </a:srgbClr>
                </a:solidFill>
                <a:latin typeface="Orgon Slab Light" pitchFamily="50" charset="0"/>
              </a:rPr>
              <a:t>Primich, </a:t>
            </a:r>
            <a:r>
              <a:rPr lang="en-US" sz="1400" dirty="0">
                <a:solidFill>
                  <a:srgbClr val="D8D9DA">
                    <a:lumMod val="10000"/>
                  </a:srgbClr>
                </a:solidFill>
                <a:latin typeface="Orgon Slab Light" pitchFamily="50" charset="0"/>
              </a:rPr>
              <a:t>Sherry </a:t>
            </a:r>
            <a:r>
              <a:rPr lang="en-US" sz="1400" dirty="0" smtClean="0">
                <a:solidFill>
                  <a:srgbClr val="D8D9DA">
                    <a:lumMod val="10000"/>
                  </a:srgbClr>
                </a:solidFill>
                <a:latin typeface="Orgon Slab Light" pitchFamily="50" charset="0"/>
              </a:rPr>
              <a:t>Mahnken, </a:t>
            </a:r>
            <a:r>
              <a:rPr lang="en-US" sz="1400" dirty="0">
                <a:solidFill>
                  <a:srgbClr val="D8D9DA">
                    <a:lumMod val="10000"/>
                  </a:srgbClr>
                </a:solidFill>
                <a:latin typeface="Orgon Slab Light" pitchFamily="50" charset="0"/>
              </a:rPr>
              <a:t>Nancy </a:t>
            </a:r>
            <a:r>
              <a:rPr lang="en-US" sz="1400" dirty="0" smtClean="0">
                <a:solidFill>
                  <a:srgbClr val="D8D9DA">
                    <a:lumMod val="10000"/>
                  </a:srgbClr>
                </a:solidFill>
                <a:latin typeface="Orgon Slab Light" pitchFamily="50" charset="0"/>
              </a:rPr>
              <a:t>Krost, </a:t>
            </a:r>
            <a:r>
              <a:rPr lang="en-US" sz="1400" dirty="0">
                <a:solidFill>
                  <a:srgbClr val="D8D9DA">
                    <a:lumMod val="10000"/>
                  </a:srgbClr>
                </a:solidFill>
                <a:latin typeface="Orgon Slab Light" pitchFamily="50" charset="0"/>
              </a:rPr>
              <a:t>Meg </a:t>
            </a:r>
            <a:r>
              <a:rPr lang="en-US" sz="1400" dirty="0" smtClean="0">
                <a:solidFill>
                  <a:srgbClr val="D8D9DA">
                    <a:lumMod val="10000"/>
                  </a:srgbClr>
                </a:solidFill>
                <a:latin typeface="Orgon Slab Light" pitchFamily="50" charset="0"/>
              </a:rPr>
              <a:t>Brady, </a:t>
            </a:r>
            <a:r>
              <a:rPr lang="en-US" sz="1400" dirty="0" err="1">
                <a:solidFill>
                  <a:srgbClr val="D8D9DA">
                    <a:lumMod val="10000"/>
                  </a:srgbClr>
                </a:solidFill>
                <a:latin typeface="Orgon Slab Light" pitchFamily="50" charset="0"/>
              </a:rPr>
              <a:t>Luce</a:t>
            </a:r>
            <a:r>
              <a:rPr lang="en-US" sz="1400" dirty="0">
                <a:solidFill>
                  <a:srgbClr val="D8D9DA">
                    <a:lumMod val="10000"/>
                  </a:srgbClr>
                </a:solidFill>
                <a:latin typeface="Orgon Slab Light" pitchFamily="50" charset="0"/>
              </a:rPr>
              <a:t> Myers</a:t>
            </a:r>
          </a:p>
        </p:txBody>
      </p:sp>
    </p:spTree>
    <p:extLst>
      <p:ext uri="{BB962C8B-B14F-4D97-AF65-F5344CB8AC3E}">
        <p14:creationId xmlns:p14="http://schemas.microsoft.com/office/powerpoint/2010/main" val="1491390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3527" y="218830"/>
            <a:ext cx="8370643" cy="838851"/>
          </a:xfrm>
        </p:spPr>
        <p:txBody>
          <a:bodyPr/>
          <a:lstStyle/>
          <a:p>
            <a:r>
              <a:rPr lang="en-US" sz="4400" dirty="0"/>
              <a:t>ACADEMIC BUDGETS</a:t>
            </a:r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2628889"/>
              </p:ext>
            </p:extLst>
          </p:nvPr>
        </p:nvGraphicFramePr>
        <p:xfrm>
          <a:off x="578298" y="1364166"/>
          <a:ext cx="7818120" cy="4113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37733" y="5579534"/>
            <a:ext cx="7058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“Original Budget” from Budget Book is the estimated beginning year budget, typically one-quarter prior to a Fiscal Year.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9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1005" y="187568"/>
            <a:ext cx="8370643" cy="855169"/>
          </a:xfrm>
        </p:spPr>
        <p:txBody>
          <a:bodyPr/>
          <a:lstStyle/>
          <a:p>
            <a:r>
              <a:rPr lang="en-US" sz="4400" dirty="0"/>
              <a:t>ACADEMIC EXPENDITURES</a:t>
            </a:r>
            <a:endParaRPr lang="en-US" sz="4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219469"/>
              </p:ext>
            </p:extLst>
          </p:nvPr>
        </p:nvGraphicFramePr>
        <p:xfrm>
          <a:off x="492329" y="1450135"/>
          <a:ext cx="7818120" cy="4113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340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ENROLLMENT/FACULTY FTE</a:t>
            </a:r>
            <a:endParaRPr lang="en-US" sz="4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389733" y="904241"/>
          <a:ext cx="8009199" cy="4803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0534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STUDENT/FACULTY RATIO BY DEPT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52" y="847823"/>
            <a:ext cx="5744309" cy="56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5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11" y="269917"/>
            <a:ext cx="8229600" cy="973667"/>
          </a:xfrm>
        </p:spPr>
        <p:txBody>
          <a:bodyPr/>
          <a:lstStyle/>
          <a:p>
            <a:r>
              <a:rPr lang="en-US" sz="3000" dirty="0" smtClean="0"/>
              <a:t>STUDENT FACULTY RATIO COMPARATORS</a:t>
            </a:r>
            <a:endParaRPr lang="en-US" sz="3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236132"/>
              </p:ext>
            </p:extLst>
          </p:nvPr>
        </p:nvGraphicFramePr>
        <p:xfrm>
          <a:off x="1405128" y="807440"/>
          <a:ext cx="6096000" cy="57913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684776"/>
                <a:gridCol w="1411224"/>
              </a:tblGrid>
              <a:tr h="331313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INSTITUTION</a:t>
                      </a:r>
                      <a:r>
                        <a:rPr lang="en-US" sz="1600" baseline="0" dirty="0" smtClean="0"/>
                        <a:t> 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SFR</a:t>
                      </a:r>
                      <a:endParaRPr lang="en-US" sz="1600" dirty="0"/>
                    </a:p>
                  </a:txBody>
                  <a:tcPr/>
                </a:tc>
              </a:tr>
              <a:tr h="317035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California Institute of Technology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</a:t>
                      </a:r>
                      <a:endParaRPr lang="en-US" sz="1500" dirty="0"/>
                    </a:p>
                  </a:txBody>
                  <a:tcPr/>
                </a:tc>
              </a:tr>
              <a:tr h="317035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Lehigh University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10</a:t>
                      </a:r>
                      <a:endParaRPr lang="en-US" sz="1500" dirty="0"/>
                    </a:p>
                  </a:txBody>
                  <a:tcPr/>
                </a:tc>
              </a:tr>
              <a:tr h="317035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Stevens</a:t>
                      </a:r>
                      <a:r>
                        <a:rPr lang="en-US" sz="1500" baseline="0" dirty="0" smtClean="0"/>
                        <a:t> Institute of Technology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10</a:t>
                      </a:r>
                      <a:endParaRPr lang="en-US" sz="1500" dirty="0"/>
                    </a:p>
                  </a:txBody>
                  <a:tcPr/>
                </a:tc>
              </a:tr>
              <a:tr h="317035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Michigan Technological University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13</a:t>
                      </a:r>
                      <a:endParaRPr lang="en-US" sz="1500" dirty="0"/>
                    </a:p>
                  </a:txBody>
                  <a:tcPr/>
                </a:tc>
              </a:tr>
              <a:tr h="317035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Clemson University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16</a:t>
                      </a:r>
                      <a:endParaRPr lang="en-US" sz="1500" dirty="0"/>
                    </a:p>
                  </a:txBody>
                  <a:tcPr/>
                </a:tc>
              </a:tr>
              <a:tr h="317035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Colorado School of Mines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16</a:t>
                      </a:r>
                      <a:endParaRPr lang="en-US" sz="1500" dirty="0"/>
                    </a:p>
                  </a:txBody>
                  <a:tcPr/>
                </a:tc>
              </a:tr>
              <a:tr h="317035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University</a:t>
                      </a:r>
                      <a:r>
                        <a:rPr lang="en-US" sz="1500" baseline="0" dirty="0" smtClean="0"/>
                        <a:t> of Alabama in Huntsville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16</a:t>
                      </a:r>
                      <a:endParaRPr lang="en-US" sz="1500" dirty="0"/>
                    </a:p>
                  </a:txBody>
                  <a:tcPr/>
                </a:tc>
              </a:tr>
              <a:tr h="317035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Auburn University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17</a:t>
                      </a:r>
                      <a:endParaRPr lang="en-US" sz="1500" dirty="0"/>
                    </a:p>
                  </a:txBody>
                  <a:tcPr/>
                </a:tc>
              </a:tr>
              <a:tr h="317035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New Jersey Institute of Technology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17</a:t>
                      </a:r>
                      <a:endParaRPr lang="en-US" sz="1500" dirty="0"/>
                    </a:p>
                  </a:txBody>
                  <a:tcPr/>
                </a:tc>
              </a:tr>
              <a:tr h="317035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Missouri University of Science and Technology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17.6</a:t>
                      </a:r>
                      <a:endParaRPr lang="en-US" sz="1500" b="1" dirty="0"/>
                    </a:p>
                  </a:txBody>
                  <a:tcPr/>
                </a:tc>
              </a:tr>
              <a:tr h="317035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Georgia</a:t>
                      </a:r>
                      <a:r>
                        <a:rPr lang="en-US" sz="1500" baseline="0" dirty="0" smtClean="0"/>
                        <a:t> Institute of Technology-main campus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18</a:t>
                      </a:r>
                      <a:endParaRPr lang="en-US" sz="1500" dirty="0"/>
                    </a:p>
                  </a:txBody>
                  <a:tcPr/>
                </a:tc>
              </a:tr>
              <a:tr h="317035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Kansas State University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19</a:t>
                      </a:r>
                      <a:endParaRPr lang="en-US" sz="1500" dirty="0"/>
                    </a:p>
                  </a:txBody>
                  <a:tcPr/>
                </a:tc>
              </a:tr>
              <a:tr h="317035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University of Missouri-Columbia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20</a:t>
                      </a:r>
                      <a:endParaRPr lang="en-US" sz="1500" dirty="0"/>
                    </a:p>
                  </a:txBody>
                  <a:tcPr/>
                </a:tc>
              </a:tr>
              <a:tr h="317035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Oklahoma State University-main campus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20</a:t>
                      </a:r>
                      <a:endParaRPr lang="en-US" sz="1500" dirty="0"/>
                    </a:p>
                  </a:txBody>
                  <a:tcPr/>
                </a:tc>
              </a:tr>
              <a:tr h="317035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Texas Tech University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22</a:t>
                      </a:r>
                      <a:endParaRPr lang="en-US" sz="1500" dirty="0"/>
                    </a:p>
                  </a:txBody>
                  <a:tcPr/>
                </a:tc>
              </a:tr>
              <a:tr h="35066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University of Wisconsin-main campus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22</a:t>
                      </a:r>
                      <a:endParaRPr lang="en-US" sz="1500" dirty="0"/>
                    </a:p>
                  </a:txBody>
                  <a:tcPr/>
                </a:tc>
              </a:tr>
              <a:tr h="27417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San Diego State University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28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257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FACULTY RAISE SUMMARY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06307"/>
              </p:ext>
            </p:extLst>
          </p:nvPr>
        </p:nvGraphicFramePr>
        <p:xfrm>
          <a:off x="1242647" y="859689"/>
          <a:ext cx="7125026" cy="57024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2803"/>
                <a:gridCol w="1039373"/>
                <a:gridCol w="1036421"/>
                <a:gridCol w="1036421"/>
                <a:gridCol w="1036421"/>
                <a:gridCol w="489362"/>
                <a:gridCol w="484554"/>
                <a:gridCol w="239671"/>
              </a:tblGrid>
              <a:tr h="246168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Faculty Increase Percentages FY17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5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Salary Increase Percentages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Number of Faculty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5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&lt; 0.5%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individuals with increases up to the midpoint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0.50% - 0.75%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0.76% - 1.00%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1.01% - 1.25%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1.26% - 1.50%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1.51% - 1.75%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1.76% - 2.00%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5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2.01% - 3.00%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185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individuals with increases above the midpoint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5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3.01% - 6.00%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07" marR="6807" marT="6807" marB="0" anchor="b"/>
                </a:tc>
              </a:tr>
              <a:tr h="275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6.01% - 9.00%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07" marR="6807" marT="6807" marB="0" anchor="b"/>
                </a:tc>
              </a:tr>
              <a:tr h="275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9.01% - 12.00%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Upper Administration Raises: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07" marR="6807" marT="6807" marB="0" anchor="b"/>
                </a:tc>
              </a:tr>
              <a:tr h="275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12.01% - 15.00%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Range: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0.00-1.94%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07" marR="6807" marT="6807" marB="0" anchor="b"/>
                </a:tc>
              </a:tr>
              <a:tr h="275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15.01% - 20.25%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Average: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1.08%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07" marR="6807" marT="6807" marB="0" anchor="b"/>
                </a:tc>
              </a:tr>
              <a:tr h="27505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Total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391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07" marR="6807" marT="6807" marB="0" anchor="b"/>
                </a:tc>
              </a:tr>
              <a:tr h="527022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*12 received no raise due to retirement/leaving </a:t>
                      </a:r>
                      <a:r>
                        <a:rPr lang="en-US" sz="1600" u="none" strike="noStrike" dirty="0" err="1">
                          <a:effectLst/>
                        </a:rPr>
                        <a:t>Univ</a:t>
                      </a:r>
                      <a:r>
                        <a:rPr lang="en-US" sz="1600" u="none" strike="noStrike" dirty="0">
                          <a:effectLst/>
                        </a:rPr>
                        <a:t>; 1 adequately funded NTT with closed grant; 2 received no raise due to poor performance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07" marR="6807" marT="680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797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FACULTY RETENTION SUMMARY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556970"/>
              </p:ext>
            </p:extLst>
          </p:nvPr>
        </p:nvGraphicFramePr>
        <p:xfrm>
          <a:off x="1389998" y="921238"/>
          <a:ext cx="6925571" cy="5534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60129"/>
                <a:gridCol w="1039716"/>
                <a:gridCol w="1180695"/>
                <a:gridCol w="1445031"/>
              </a:tblGrid>
              <a:tr h="36049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Retention Issues for FY17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</a:tr>
              <a:tr h="26740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</a:tr>
              <a:tr h="267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Departments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Salary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Staff Benefits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Total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</a:tr>
              <a:tr h="26740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</a:tr>
              <a:tr h="267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Chemical &amp; Biological Engineering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(5,000)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   (1,769)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        (6,769)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</a:tr>
              <a:tr h="267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Mechanical &amp; Aero Space Engineering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(25,000)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(8,843)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      (33,843)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</a:tr>
              <a:tr h="267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Computer Science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(5,000)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(1,769)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        (6,769)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</a:tr>
              <a:tr h="267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Engineering Management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(21,555)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(7,624)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      (29,180)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</a:tr>
              <a:tr h="267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Dean Office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(6,112)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(2,162)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        (8,274)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</a:tr>
              <a:tr h="267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Materials Science &amp; Engineering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(5,000)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(1,769)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        (6,769)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</a:tr>
              <a:tr h="267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Materials Science &amp; Engineering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(6,600)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(2,334)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        (8,934)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</a:tr>
              <a:tr h="267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Civil, Arch, &amp; Environ Engineering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(6,586)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   (2,329)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     (8,915)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</a:tr>
              <a:tr h="26740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Sub-Total CEC</a:t>
                      </a:r>
                      <a:endParaRPr lang="en-US" sz="1600" b="1" i="1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(80,853)</a:t>
                      </a:r>
                      <a:endParaRPr lang="en-US" sz="1600" b="1" i="1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(28,599)</a:t>
                      </a:r>
                      <a:endParaRPr lang="en-US" sz="1600" b="1" i="1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(109,453)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</a:tr>
              <a:tr h="26740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</a:tr>
              <a:tr h="267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Arts, Language and Philosophy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(3,700)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   (1,309)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     (5,009)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</a:tr>
              <a:tr h="26740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Sub-Total CASB</a:t>
                      </a:r>
                      <a:endParaRPr lang="en-US" sz="1600" b="1" i="1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(3,700)</a:t>
                      </a:r>
                      <a:endParaRPr lang="en-US" sz="1600" b="1" i="1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  (1,309)</a:t>
                      </a:r>
                      <a:endParaRPr lang="en-US" sz="1600" b="1" i="1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    (5,009)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</a:tr>
              <a:tr h="26740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</a:tr>
              <a:tr h="26740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Total</a:t>
                      </a:r>
                      <a:endParaRPr lang="en-US" sz="1600" b="1" i="1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(84,553)</a:t>
                      </a:r>
                      <a:endParaRPr lang="en-US" sz="1600" b="1" i="1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  (29,908)</a:t>
                      </a:r>
                      <a:endParaRPr lang="en-US" sz="1600" b="1" i="1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(114,462)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</a:tr>
              <a:tr h="26740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</a:tr>
              <a:tr h="360496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Retention Offers 11 - 10 Accepted and 1 Declined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83" marR="8583" marT="858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025431"/>
      </p:ext>
    </p:extLst>
  </p:cSld>
  <p:clrMapOvr>
    <a:masterClrMapping/>
  </p:clrMapOvr>
</p:sld>
</file>

<file path=ppt/theme/theme1.xml><?xml version="1.0" encoding="utf-8"?>
<a:theme xmlns:a="http://schemas.openxmlformats.org/drawingml/2006/main" name="Intro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4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5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34304</TotalTime>
  <Words>1834</Words>
  <Application>Microsoft Office PowerPoint</Application>
  <PresentationFormat>On-screen Show (4:3)</PresentationFormat>
  <Paragraphs>417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22</vt:i4>
      </vt:variant>
    </vt:vector>
  </HeadingPairs>
  <TitlesOfParts>
    <vt:vector size="44" baseType="lpstr">
      <vt:lpstr>Arial</vt:lpstr>
      <vt:lpstr>Arial Narrow</vt:lpstr>
      <vt:lpstr>Calibri</vt:lpstr>
      <vt:lpstr>Calibri Light</vt:lpstr>
      <vt:lpstr>Encode Sans Normal Black</vt:lpstr>
      <vt:lpstr>Lucida Grande</vt:lpstr>
      <vt:lpstr>Orgon Slab</vt:lpstr>
      <vt:lpstr>Orgon Slab ExtraLight</vt:lpstr>
      <vt:lpstr>Orgon Slab Light</vt:lpstr>
      <vt:lpstr>Orgon Slab Medium</vt:lpstr>
      <vt:lpstr>Tungsten Semibold</vt:lpstr>
      <vt:lpstr>Tungsten-Semibold</vt:lpstr>
      <vt:lpstr>Wingdings</vt:lpstr>
      <vt:lpstr>Intro Page</vt:lpstr>
      <vt:lpstr>1_Custom Design</vt:lpstr>
      <vt:lpstr>Custom Design</vt:lpstr>
      <vt:lpstr>Office Theme</vt:lpstr>
      <vt:lpstr>1_Office Theme</vt:lpstr>
      <vt:lpstr>2_Custom Design</vt:lpstr>
      <vt:lpstr>3_Custom Design</vt:lpstr>
      <vt:lpstr>4_Custom Design</vt:lpstr>
      <vt:lpstr>5_Custom Design</vt:lpstr>
      <vt:lpstr>Provost Report</vt:lpstr>
      <vt:lpstr>OUTLINE</vt:lpstr>
      <vt:lpstr>PowerPoint Presentation</vt:lpstr>
      <vt:lpstr>PowerPoint Presentation</vt:lpstr>
      <vt:lpstr>ENROLLMENT/FACULTY FTE</vt:lpstr>
      <vt:lpstr>STUDENT/FACULTY RATIO BY DEPT</vt:lpstr>
      <vt:lpstr>STUDENT FACULTY RATIO COMPARATORS</vt:lpstr>
      <vt:lpstr>FACULTY RAISE SUMMARY</vt:lpstr>
      <vt:lpstr>FACULTY RETENTION SUMMARY</vt:lpstr>
      <vt:lpstr>PowerPoint Presentation</vt:lpstr>
      <vt:lpstr>FY15- Strategic hires 2015/2016 </vt:lpstr>
      <vt:lpstr>FY16- Strategic hires 2016/2017 </vt:lpstr>
      <vt:lpstr>PowerPoint Presentation</vt:lpstr>
      <vt:lpstr>Division Updates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Missouri S&amp;T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Stevens, Lishia</dc:creator>
  <cp:lastModifiedBy>Palmer, Barbara J.</cp:lastModifiedBy>
  <cp:revision>378</cp:revision>
  <cp:lastPrinted>2016-10-20T17:51:16Z</cp:lastPrinted>
  <dcterms:created xsi:type="dcterms:W3CDTF">2015-08-19T19:57:39Z</dcterms:created>
  <dcterms:modified xsi:type="dcterms:W3CDTF">2016-10-20T22:01:42Z</dcterms:modified>
</cp:coreProperties>
</file>